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82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81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3" r:id="rId20"/>
    <p:sldId id="284" r:id="rId21"/>
    <p:sldId id="285" r:id="rId2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65960" autoAdjust="0"/>
  </p:normalViewPr>
  <p:slideViewPr>
    <p:cSldViewPr>
      <p:cViewPr>
        <p:scale>
          <a:sx n="66" d="100"/>
          <a:sy n="66" d="100"/>
        </p:scale>
        <p:origin x="-101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631915-9BA2-43AF-8F4D-2359CD9EB83E}" type="datetimeFigureOut">
              <a:rPr lang="es-ES" smtClean="0"/>
              <a:pPr/>
              <a:t>09/12/2013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2DF90-A73F-4943-BC1A-A4A03884A1C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899169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1A7CC2-2413-4BBE-AF5A-DD4D1245ABD7}" type="slidenum">
              <a:rPr lang="es-AR" smtClean="0"/>
              <a:pPr>
                <a:defRPr/>
              </a:pPr>
              <a:t>2</a:t>
            </a:fld>
            <a:endParaRPr 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0E37-A21E-4EC0-9274-297697AD54BE}" type="datetimeFigureOut">
              <a:rPr lang="es-ES" smtClean="0"/>
              <a:pPr/>
              <a:t>09/12/2013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2B29-9126-486B-92B6-E2AE03D25E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0E37-A21E-4EC0-9274-297697AD54BE}" type="datetimeFigureOut">
              <a:rPr lang="es-ES" smtClean="0"/>
              <a:pPr/>
              <a:t>09/12/2013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2B29-9126-486B-92B6-E2AE03D25E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0E37-A21E-4EC0-9274-297697AD54BE}" type="datetimeFigureOut">
              <a:rPr lang="es-ES" smtClean="0"/>
              <a:pPr/>
              <a:t>09/12/2013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2B29-9126-486B-92B6-E2AE03D25E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0E37-A21E-4EC0-9274-297697AD54BE}" type="datetimeFigureOut">
              <a:rPr lang="es-ES" smtClean="0"/>
              <a:pPr/>
              <a:t>09/12/2013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2B29-9126-486B-92B6-E2AE03D25E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0E37-A21E-4EC0-9274-297697AD54BE}" type="datetimeFigureOut">
              <a:rPr lang="es-ES" smtClean="0"/>
              <a:pPr/>
              <a:t>09/12/2013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2B29-9126-486B-92B6-E2AE03D25E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0E37-A21E-4EC0-9274-297697AD54BE}" type="datetimeFigureOut">
              <a:rPr lang="es-ES" smtClean="0"/>
              <a:pPr/>
              <a:t>09/12/2013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2B29-9126-486B-92B6-E2AE03D25E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0E37-A21E-4EC0-9274-297697AD54BE}" type="datetimeFigureOut">
              <a:rPr lang="es-ES" smtClean="0"/>
              <a:pPr/>
              <a:t>09/12/2013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2B29-9126-486B-92B6-E2AE03D25E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0E37-A21E-4EC0-9274-297697AD54BE}" type="datetimeFigureOut">
              <a:rPr lang="es-ES" smtClean="0"/>
              <a:pPr/>
              <a:t>09/12/2013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2B29-9126-486B-92B6-E2AE03D25E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0E37-A21E-4EC0-9274-297697AD54BE}" type="datetimeFigureOut">
              <a:rPr lang="es-ES" smtClean="0"/>
              <a:pPr/>
              <a:t>09/12/2013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2B29-9126-486B-92B6-E2AE03D25E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0E37-A21E-4EC0-9274-297697AD54BE}" type="datetimeFigureOut">
              <a:rPr lang="es-ES" smtClean="0"/>
              <a:pPr/>
              <a:t>09/12/2013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2B29-9126-486B-92B6-E2AE03D25E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0E37-A21E-4EC0-9274-297697AD54BE}" type="datetimeFigureOut">
              <a:rPr lang="es-ES" smtClean="0"/>
              <a:pPr/>
              <a:t>09/12/2013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2B29-9126-486B-92B6-E2AE03D25E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C0E37-A21E-4EC0-9274-297697AD54BE}" type="datetimeFigureOut">
              <a:rPr lang="es-ES" smtClean="0"/>
              <a:pPr/>
              <a:t>09/12/2013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12B29-9126-486B-92B6-E2AE03D25E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Logo Comisión 50ª aniversario 1963-2013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642918"/>
            <a:ext cx="3743325" cy="3705225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571472" y="5000636"/>
            <a:ext cx="8321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600" b="1" dirty="0" smtClean="0"/>
              <a:t>Balance 2013 Comisión Zonal Salud, Seguridad y Higiene Industrial San Lorenzo</a:t>
            </a:r>
            <a:endParaRPr lang="es-E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6 Grupo"/>
          <p:cNvGrpSpPr/>
          <p:nvPr/>
        </p:nvGrpSpPr>
        <p:grpSpPr>
          <a:xfrm>
            <a:off x="0" y="0"/>
            <a:ext cx="9144000" cy="1076325"/>
            <a:chOff x="0" y="0"/>
            <a:chExt cx="9144000" cy="1076325"/>
          </a:xfrm>
        </p:grpSpPr>
        <p:pic>
          <p:nvPicPr>
            <p:cNvPr id="5" name="3 Imagen" descr="Logo Apaisado Comisión 50 aniversario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5372100" cy="1076325"/>
            </a:xfrm>
            <a:prstGeom prst="rect">
              <a:avLst/>
            </a:prstGeom>
          </p:spPr>
        </p:pic>
        <p:sp>
          <p:nvSpPr>
            <p:cNvPr id="6" name="4 Rectángulo"/>
            <p:cNvSpPr/>
            <p:nvPr/>
          </p:nvSpPr>
          <p:spPr>
            <a:xfrm>
              <a:off x="5214942" y="0"/>
              <a:ext cx="3929058" cy="107154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1484784"/>
            <a:ext cx="91440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3200" b="1" u="sng" dirty="0" smtClean="0"/>
              <a:t>Plan de trabajo </a:t>
            </a:r>
            <a:r>
              <a:rPr lang="es-AR" sz="3200" b="1" u="sng" dirty="0"/>
              <a:t>2014</a:t>
            </a:r>
          </a:p>
          <a:p>
            <a:pPr algn="ctr"/>
            <a:endParaRPr lang="es-AR" sz="3200" b="1" u="sng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2800" dirty="0" smtClean="0"/>
              <a:t>Reorganización subcomisiones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2800" dirty="0" smtClean="0"/>
              <a:t>Presidente </a:t>
            </a:r>
            <a:r>
              <a:rPr lang="es-AR" sz="2800" dirty="0" smtClean="0"/>
              <a:t>- Secretario</a:t>
            </a:r>
            <a:endParaRPr lang="es-AR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2800" dirty="0" smtClean="0"/>
              <a:t>Subcomisión </a:t>
            </a:r>
            <a:r>
              <a:rPr lang="es-AR" sz="2800" dirty="0" smtClean="0"/>
              <a:t>Emergencias</a:t>
            </a:r>
            <a:endParaRPr lang="es-AR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2800" dirty="0" smtClean="0"/>
              <a:t>Subcomisión </a:t>
            </a:r>
            <a:r>
              <a:rPr lang="es-AR" sz="2800" dirty="0" smtClean="0"/>
              <a:t>Comunicaciones</a:t>
            </a:r>
            <a:endParaRPr lang="es-AR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2800" dirty="0" smtClean="0"/>
              <a:t>Subcomisión </a:t>
            </a:r>
            <a:r>
              <a:rPr lang="es-AR" sz="2800" dirty="0" smtClean="0"/>
              <a:t>Capacitación</a:t>
            </a:r>
            <a:endParaRPr lang="es-AR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2800" dirty="0" smtClean="0"/>
              <a:t>Subcomisión </a:t>
            </a:r>
            <a:r>
              <a:rPr lang="es-AR" sz="2800" dirty="0" smtClean="0"/>
              <a:t>Técnica</a:t>
            </a:r>
            <a:endParaRPr lang="es-AR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2800" dirty="0" smtClean="0"/>
              <a:t>Subcomisión </a:t>
            </a:r>
            <a:r>
              <a:rPr lang="es-AR" sz="2800" dirty="0" smtClean="0"/>
              <a:t>Estadísticas</a:t>
            </a:r>
            <a:endParaRPr lang="es-AR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2800" dirty="0" smtClean="0"/>
              <a:t>Subcomisión Evaluación </a:t>
            </a:r>
            <a:r>
              <a:rPr lang="es-AR" sz="2800" dirty="0" smtClean="0"/>
              <a:t>Riesgos</a:t>
            </a:r>
            <a:endParaRPr lang="es-AR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2800" dirty="0" smtClean="0"/>
              <a:t>Subcomisión Servicios </a:t>
            </a:r>
            <a:r>
              <a:rPr lang="es-AR" sz="2800" dirty="0" smtClean="0"/>
              <a:t>Salud</a:t>
            </a:r>
            <a:endParaRPr lang="es-AR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AR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AR" sz="3200" dirty="0"/>
          </a:p>
        </p:txBody>
      </p:sp>
    </p:spTree>
    <p:extLst>
      <p:ext uri="{BB962C8B-B14F-4D97-AF65-F5344CB8AC3E}">
        <p14:creationId xmlns:p14="http://schemas.microsoft.com/office/powerpoint/2010/main" xmlns="" val="1637116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6 Grupo"/>
          <p:cNvGrpSpPr/>
          <p:nvPr/>
        </p:nvGrpSpPr>
        <p:grpSpPr>
          <a:xfrm>
            <a:off x="0" y="0"/>
            <a:ext cx="9144000" cy="1076325"/>
            <a:chOff x="0" y="0"/>
            <a:chExt cx="9144000" cy="1076325"/>
          </a:xfrm>
        </p:grpSpPr>
        <p:pic>
          <p:nvPicPr>
            <p:cNvPr id="5" name="3 Imagen" descr="Logo Apaisado Comisión 50 aniversario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5372100" cy="1076325"/>
            </a:xfrm>
            <a:prstGeom prst="rect">
              <a:avLst/>
            </a:prstGeom>
          </p:spPr>
        </p:pic>
        <p:sp>
          <p:nvSpPr>
            <p:cNvPr id="6" name="4 Rectángulo"/>
            <p:cNvSpPr/>
            <p:nvPr/>
          </p:nvSpPr>
          <p:spPr>
            <a:xfrm>
              <a:off x="5214942" y="0"/>
              <a:ext cx="3929058" cy="107154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1484784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3200" b="1" u="sng" dirty="0" smtClean="0"/>
              <a:t>Subcomisión Respuesta a Emergencias 2014</a:t>
            </a:r>
            <a:endParaRPr lang="es-AR" sz="3200" b="1" u="sng" dirty="0"/>
          </a:p>
          <a:p>
            <a:pPr algn="ctr"/>
            <a:endParaRPr lang="es-AR" sz="3200" b="1" u="sng" dirty="0"/>
          </a:p>
          <a:p>
            <a:pPr marL="457200" indent="-457200"/>
            <a:r>
              <a:rPr lang="es-AR" sz="2800" b="1" dirty="0" smtClean="0"/>
              <a:t>Coordinadore</a:t>
            </a:r>
            <a:r>
              <a:rPr lang="es-AR" sz="2800" dirty="0" smtClean="0"/>
              <a:t>s: Alejandro Beretta (Alto Paraná) Carlos Farnese (Petrobras)</a:t>
            </a:r>
          </a:p>
          <a:p>
            <a:pPr marL="457200" indent="-457200"/>
            <a:endParaRPr lang="es-AR" sz="2800" dirty="0" smtClean="0"/>
          </a:p>
          <a:p>
            <a:pPr marL="457200" indent="-457200"/>
            <a:r>
              <a:rPr lang="es-AR" sz="2800" u="sng" dirty="0" smtClean="0"/>
              <a:t>Objetivos propuestos</a:t>
            </a:r>
            <a:r>
              <a:rPr lang="es-AR" sz="2800" dirty="0" smtClean="0"/>
              <a:t>:</a:t>
            </a:r>
          </a:p>
          <a:p>
            <a:pPr marL="457200" indent="-457200"/>
            <a:endParaRPr lang="es-AR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2800" dirty="0" smtClean="0"/>
              <a:t>Organización de 2 simulacros año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2800" dirty="0" smtClean="0"/>
              <a:t>Entrenamiento Brigadas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2800" dirty="0" smtClean="0"/>
              <a:t>Encuentro de Brigadistas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2800" dirty="0" smtClean="0"/>
              <a:t>Encuentros cruzados con </a:t>
            </a:r>
            <a:r>
              <a:rPr lang="es-AR" sz="2800" dirty="0" err="1" smtClean="0"/>
              <a:t>Bberos</a:t>
            </a:r>
            <a:r>
              <a:rPr lang="es-AR" sz="2800" dirty="0" smtClean="0"/>
              <a:t> y otros respondientes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AR" sz="3200" dirty="0"/>
          </a:p>
        </p:txBody>
      </p:sp>
    </p:spTree>
    <p:extLst>
      <p:ext uri="{BB962C8B-B14F-4D97-AF65-F5344CB8AC3E}">
        <p14:creationId xmlns:p14="http://schemas.microsoft.com/office/powerpoint/2010/main" xmlns="" val="3541194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6 Grupo"/>
          <p:cNvGrpSpPr/>
          <p:nvPr/>
        </p:nvGrpSpPr>
        <p:grpSpPr>
          <a:xfrm>
            <a:off x="0" y="0"/>
            <a:ext cx="9144000" cy="1076325"/>
            <a:chOff x="0" y="0"/>
            <a:chExt cx="9144000" cy="1076325"/>
          </a:xfrm>
        </p:grpSpPr>
        <p:pic>
          <p:nvPicPr>
            <p:cNvPr id="5" name="3 Imagen" descr="Logo Apaisado Comisión 50 aniversario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5372100" cy="1076325"/>
            </a:xfrm>
            <a:prstGeom prst="rect">
              <a:avLst/>
            </a:prstGeom>
          </p:spPr>
        </p:pic>
        <p:sp>
          <p:nvSpPr>
            <p:cNvPr id="6" name="4 Rectángulo"/>
            <p:cNvSpPr/>
            <p:nvPr/>
          </p:nvSpPr>
          <p:spPr>
            <a:xfrm>
              <a:off x="5214942" y="0"/>
              <a:ext cx="3929058" cy="107154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1484784"/>
            <a:ext cx="9144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3200" b="1" u="sng" dirty="0"/>
              <a:t>Subcomisión </a:t>
            </a:r>
            <a:r>
              <a:rPr lang="es-AR" sz="3200" b="1" u="sng" dirty="0" smtClean="0"/>
              <a:t>Comunicaciones, Prensa y Eventos 2014</a:t>
            </a:r>
            <a:endParaRPr lang="es-AR" sz="3200" b="1" u="sng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AR" sz="2800" dirty="0" smtClean="0"/>
          </a:p>
          <a:p>
            <a:pPr marL="457200" indent="-457200"/>
            <a:r>
              <a:rPr lang="es-AR" sz="2800" b="1" dirty="0" smtClean="0"/>
              <a:t>Coordinadore</a:t>
            </a:r>
            <a:r>
              <a:rPr lang="es-AR" sz="2800" dirty="0" smtClean="0"/>
              <a:t>s: </a:t>
            </a:r>
            <a:r>
              <a:rPr lang="es-AR" sz="2800" dirty="0" smtClean="0"/>
              <a:t>Pablo </a:t>
            </a:r>
            <a:r>
              <a:rPr lang="es-AR" sz="2800" dirty="0" err="1" smtClean="0"/>
              <a:t>Velazquez</a:t>
            </a:r>
            <a:r>
              <a:rPr lang="es-AR" sz="2800" dirty="0" smtClean="0"/>
              <a:t> (</a:t>
            </a:r>
            <a:r>
              <a:rPr lang="es-AR" sz="2800" dirty="0" err="1" smtClean="0"/>
              <a:t>Nidera</a:t>
            </a:r>
            <a:r>
              <a:rPr lang="es-AR" sz="2800" dirty="0" smtClean="0"/>
              <a:t>)</a:t>
            </a:r>
            <a:r>
              <a:rPr lang="es-AR" sz="2800" dirty="0" smtClean="0"/>
              <a:t> </a:t>
            </a:r>
            <a:r>
              <a:rPr lang="es-AR" sz="2800" dirty="0" smtClean="0"/>
              <a:t>– </a:t>
            </a:r>
            <a:r>
              <a:rPr lang="es-AR" sz="2800" dirty="0" smtClean="0"/>
              <a:t>Roberto </a:t>
            </a:r>
            <a:r>
              <a:rPr lang="es-AR" sz="2800" dirty="0" smtClean="0"/>
              <a:t>Valdez (FM) </a:t>
            </a:r>
          </a:p>
          <a:p>
            <a:pPr marL="457200" indent="-457200"/>
            <a:r>
              <a:rPr lang="es-AR" sz="2800" u="sng" dirty="0" smtClean="0"/>
              <a:t>Objetivos propuestos</a:t>
            </a:r>
            <a:r>
              <a:rPr lang="es-AR" sz="2800" dirty="0" smtClean="0"/>
              <a:t>:</a:t>
            </a:r>
          </a:p>
          <a:p>
            <a:pPr marL="457200" indent="-457200"/>
            <a:endParaRPr lang="es-AR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2800" dirty="0" smtClean="0"/>
              <a:t>Plan de pruebas Radio Nextel </a:t>
            </a:r>
            <a:r>
              <a:rPr lang="es-AR" sz="2800" dirty="0" err="1" smtClean="0"/>
              <a:t>Pamge</a:t>
            </a:r>
            <a:endParaRPr lang="es-AR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2800" dirty="0" smtClean="0"/>
              <a:t>Capacitación operadores radio Nextel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2800" dirty="0" smtClean="0"/>
              <a:t>Nuevo video, instructivo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2800" dirty="0" smtClean="0"/>
              <a:t>Administración contenidos página web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2800" dirty="0" smtClean="0"/>
              <a:t>Difusión actividades de Subcomisiones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AR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AR" sz="3200" dirty="0"/>
          </a:p>
        </p:txBody>
      </p:sp>
    </p:spTree>
    <p:extLst>
      <p:ext uri="{BB962C8B-B14F-4D97-AF65-F5344CB8AC3E}">
        <p14:creationId xmlns:p14="http://schemas.microsoft.com/office/powerpoint/2010/main" xmlns="" val="1637116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6 Grupo"/>
          <p:cNvGrpSpPr/>
          <p:nvPr/>
        </p:nvGrpSpPr>
        <p:grpSpPr>
          <a:xfrm>
            <a:off x="0" y="0"/>
            <a:ext cx="9144000" cy="1076325"/>
            <a:chOff x="0" y="0"/>
            <a:chExt cx="9144000" cy="1076325"/>
          </a:xfrm>
        </p:grpSpPr>
        <p:pic>
          <p:nvPicPr>
            <p:cNvPr id="5" name="3 Imagen" descr="Logo Apaisado Comisión 50 aniversario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5372100" cy="1076325"/>
            </a:xfrm>
            <a:prstGeom prst="rect">
              <a:avLst/>
            </a:prstGeom>
          </p:spPr>
        </p:pic>
        <p:sp>
          <p:nvSpPr>
            <p:cNvPr id="6" name="4 Rectángulo"/>
            <p:cNvSpPr/>
            <p:nvPr/>
          </p:nvSpPr>
          <p:spPr>
            <a:xfrm>
              <a:off x="5214942" y="0"/>
              <a:ext cx="3929058" cy="107154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1484784"/>
            <a:ext cx="9144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3200" b="1" u="sng" dirty="0"/>
              <a:t>Subcomisión Capacitación </a:t>
            </a:r>
            <a:r>
              <a:rPr lang="es-AR" sz="3200" b="1" u="sng" dirty="0" smtClean="0"/>
              <a:t>2014</a:t>
            </a:r>
            <a:endParaRPr lang="es-AR" sz="3200" b="1" u="sng" dirty="0"/>
          </a:p>
          <a:p>
            <a:pPr marL="457200" indent="-457200"/>
            <a:endParaRPr lang="es-AR" sz="2800" dirty="0" smtClean="0"/>
          </a:p>
          <a:p>
            <a:pPr marL="457200" indent="-457200"/>
            <a:r>
              <a:rPr lang="es-AR" sz="2800" b="1" dirty="0" smtClean="0"/>
              <a:t>Coordinadore</a:t>
            </a:r>
            <a:r>
              <a:rPr lang="es-AR" sz="2800" dirty="0" smtClean="0"/>
              <a:t>s: Sebastián López </a:t>
            </a:r>
            <a:r>
              <a:rPr lang="es-AR" sz="2800" dirty="0" err="1" smtClean="0"/>
              <a:t>Pompiglio</a:t>
            </a:r>
            <a:r>
              <a:rPr lang="es-AR" sz="2800" dirty="0" smtClean="0"/>
              <a:t> (T6) David </a:t>
            </a:r>
            <a:r>
              <a:rPr lang="es-AR" sz="2800" dirty="0" err="1" smtClean="0"/>
              <a:t>Krysiuck</a:t>
            </a:r>
            <a:r>
              <a:rPr lang="es-AR" sz="2800" dirty="0" smtClean="0"/>
              <a:t> (Dow)</a:t>
            </a:r>
          </a:p>
          <a:p>
            <a:pPr marL="457200" indent="-457200"/>
            <a:endParaRPr lang="es-AR" sz="2800" dirty="0" smtClean="0"/>
          </a:p>
          <a:p>
            <a:pPr marL="457200" indent="-457200"/>
            <a:r>
              <a:rPr lang="es-AR" sz="2800" u="sng" dirty="0" smtClean="0"/>
              <a:t>Objetivos propuestos</a:t>
            </a:r>
            <a:r>
              <a:rPr lang="es-AR" sz="2800" dirty="0" smtClean="0"/>
              <a:t>:</a:t>
            </a:r>
          </a:p>
          <a:p>
            <a:pPr marL="457200" indent="-457200"/>
            <a:endParaRPr lang="es-AR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2800" dirty="0" smtClean="0"/>
              <a:t>Revisión contenidos capacitación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2800" dirty="0" smtClean="0"/>
              <a:t>Avance obligatoriedad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2800" dirty="0" smtClean="0"/>
              <a:t>Desarrollo cursos especialidades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AR" sz="3200" dirty="0"/>
          </a:p>
        </p:txBody>
      </p:sp>
    </p:spTree>
    <p:extLst>
      <p:ext uri="{BB962C8B-B14F-4D97-AF65-F5344CB8AC3E}">
        <p14:creationId xmlns:p14="http://schemas.microsoft.com/office/powerpoint/2010/main" xmlns="" val="1637116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6 Grupo"/>
          <p:cNvGrpSpPr/>
          <p:nvPr/>
        </p:nvGrpSpPr>
        <p:grpSpPr>
          <a:xfrm>
            <a:off x="0" y="0"/>
            <a:ext cx="9144000" cy="1076325"/>
            <a:chOff x="0" y="0"/>
            <a:chExt cx="9144000" cy="1076325"/>
          </a:xfrm>
        </p:grpSpPr>
        <p:pic>
          <p:nvPicPr>
            <p:cNvPr id="5" name="3 Imagen" descr="Logo Apaisado Comisión 50 aniversario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5372100" cy="1076325"/>
            </a:xfrm>
            <a:prstGeom prst="rect">
              <a:avLst/>
            </a:prstGeom>
          </p:spPr>
        </p:pic>
        <p:sp>
          <p:nvSpPr>
            <p:cNvPr id="6" name="4 Rectángulo"/>
            <p:cNvSpPr/>
            <p:nvPr/>
          </p:nvSpPr>
          <p:spPr>
            <a:xfrm>
              <a:off x="5214942" y="0"/>
              <a:ext cx="3929058" cy="107154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13488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3200" b="1" u="sng" dirty="0"/>
              <a:t>Subcomisión Técnica </a:t>
            </a:r>
            <a:r>
              <a:rPr lang="es-AR" sz="3200" b="1" u="sng" dirty="0" smtClean="0"/>
              <a:t>2014</a:t>
            </a:r>
            <a:endParaRPr lang="es-AR" sz="3200" b="1" u="sng" dirty="0"/>
          </a:p>
          <a:p>
            <a:pPr algn="ctr"/>
            <a:endParaRPr lang="es-AR" sz="3200" b="1" u="sng" dirty="0"/>
          </a:p>
          <a:p>
            <a:pPr marL="457200" indent="-457200"/>
            <a:r>
              <a:rPr lang="es-AR" sz="3200" b="1" dirty="0" smtClean="0"/>
              <a:t>Coordinadores</a:t>
            </a:r>
            <a:r>
              <a:rPr lang="es-AR" sz="3200" dirty="0" smtClean="0"/>
              <a:t>: Ricardo Nadal (Renova)</a:t>
            </a:r>
          </a:p>
          <a:p>
            <a:pPr marL="457200" indent="-457200"/>
            <a:endParaRPr lang="es-AR" sz="3200" dirty="0" smtClean="0"/>
          </a:p>
          <a:p>
            <a:pPr marL="457200" indent="-457200"/>
            <a:r>
              <a:rPr lang="es-AR" sz="3200" u="sng" dirty="0" smtClean="0"/>
              <a:t>Objetivos propuestos</a:t>
            </a:r>
            <a:r>
              <a:rPr lang="es-AR" sz="3200" dirty="0" smtClean="0"/>
              <a:t>:</a:t>
            </a:r>
          </a:p>
          <a:p>
            <a:pPr marL="457200" indent="-457200"/>
            <a:endParaRPr lang="es-AR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200" dirty="0" smtClean="0"/>
              <a:t>Estandarización exigencias y procedimientos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200" dirty="0" smtClean="0"/>
              <a:t>Andamios, Trabajos con riesgo eléctrico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200" dirty="0" smtClean="0"/>
              <a:t>Planes de acción en base a datos relevados de Sub-comisión Estadísticas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200" dirty="0" smtClean="0"/>
              <a:t>Charlas novedades técnicas a miembros Comisión</a:t>
            </a:r>
            <a:endParaRPr lang="es-AR" sz="3200" dirty="0"/>
          </a:p>
        </p:txBody>
      </p:sp>
    </p:spTree>
    <p:extLst>
      <p:ext uri="{BB962C8B-B14F-4D97-AF65-F5344CB8AC3E}">
        <p14:creationId xmlns:p14="http://schemas.microsoft.com/office/powerpoint/2010/main" xmlns="" val="1637116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6 Grupo"/>
          <p:cNvGrpSpPr/>
          <p:nvPr/>
        </p:nvGrpSpPr>
        <p:grpSpPr>
          <a:xfrm>
            <a:off x="0" y="0"/>
            <a:ext cx="9144000" cy="1076325"/>
            <a:chOff x="0" y="0"/>
            <a:chExt cx="9144000" cy="1076325"/>
          </a:xfrm>
        </p:grpSpPr>
        <p:pic>
          <p:nvPicPr>
            <p:cNvPr id="5" name="3 Imagen" descr="Logo Apaisado Comisión 50 aniversario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5372100" cy="1076325"/>
            </a:xfrm>
            <a:prstGeom prst="rect">
              <a:avLst/>
            </a:prstGeom>
          </p:spPr>
        </p:pic>
        <p:sp>
          <p:nvSpPr>
            <p:cNvPr id="6" name="4 Rectángulo"/>
            <p:cNvSpPr/>
            <p:nvPr/>
          </p:nvSpPr>
          <p:spPr>
            <a:xfrm>
              <a:off x="5214942" y="0"/>
              <a:ext cx="3929058" cy="107154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1484784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3200" b="1" u="sng" dirty="0" smtClean="0"/>
              <a:t>Subcomisión Estadísticas  </a:t>
            </a:r>
            <a:r>
              <a:rPr lang="es-AR" sz="3200" b="1" u="sng" dirty="0"/>
              <a:t>2014</a:t>
            </a:r>
          </a:p>
          <a:p>
            <a:pPr algn="ctr"/>
            <a:endParaRPr lang="es-AR" sz="3200" b="1" u="sng" dirty="0"/>
          </a:p>
          <a:p>
            <a:pPr marL="457200" indent="-457200"/>
            <a:r>
              <a:rPr lang="es-AR" sz="2800" b="1" dirty="0" smtClean="0"/>
              <a:t>Coordinadores</a:t>
            </a:r>
            <a:r>
              <a:rPr lang="es-AR" sz="2800" dirty="0" smtClean="0"/>
              <a:t>: Nicolás Roldán (Cargill) Diego </a:t>
            </a:r>
            <a:r>
              <a:rPr lang="es-AR" sz="2800" dirty="0" err="1" smtClean="0"/>
              <a:t>Baretto</a:t>
            </a:r>
            <a:r>
              <a:rPr lang="es-AR" sz="2800" dirty="0" smtClean="0"/>
              <a:t> (Bunge)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AR" sz="2800" dirty="0" smtClean="0"/>
          </a:p>
          <a:p>
            <a:pPr marL="457200" indent="-457200"/>
            <a:r>
              <a:rPr lang="es-AR" sz="2800" u="sng" dirty="0" smtClean="0"/>
              <a:t>Objetivos propuestos:</a:t>
            </a:r>
            <a:endParaRPr lang="es-AR" sz="2800" u="sng" dirty="0" smtClean="0"/>
          </a:p>
          <a:p>
            <a:pPr marL="457200" indent="-457200"/>
            <a:endParaRPr lang="es-AR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2800" dirty="0" smtClean="0"/>
              <a:t>Desarrollo indicadores Proactivos y Reactivos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2800" dirty="0" smtClean="0"/>
              <a:t>Recolección de datos cualitativos y cuantitativos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2800" dirty="0" smtClean="0"/>
              <a:t>Trabajo en conjunto con la Sub-comisión Técnica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2800" dirty="0" smtClean="0"/>
              <a:t>Comparativa con otros polos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AR" sz="3200" dirty="0"/>
          </a:p>
        </p:txBody>
      </p:sp>
    </p:spTree>
    <p:extLst>
      <p:ext uri="{BB962C8B-B14F-4D97-AF65-F5344CB8AC3E}">
        <p14:creationId xmlns:p14="http://schemas.microsoft.com/office/powerpoint/2010/main" xmlns="" val="1637116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6 Grupo"/>
          <p:cNvGrpSpPr/>
          <p:nvPr/>
        </p:nvGrpSpPr>
        <p:grpSpPr>
          <a:xfrm>
            <a:off x="0" y="0"/>
            <a:ext cx="9144000" cy="1076325"/>
            <a:chOff x="0" y="0"/>
            <a:chExt cx="9144000" cy="1076325"/>
          </a:xfrm>
        </p:grpSpPr>
        <p:pic>
          <p:nvPicPr>
            <p:cNvPr id="5" name="3 Imagen" descr="Logo Apaisado Comisión 50 aniversario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5372100" cy="1076325"/>
            </a:xfrm>
            <a:prstGeom prst="rect">
              <a:avLst/>
            </a:prstGeom>
          </p:spPr>
        </p:pic>
        <p:sp>
          <p:nvSpPr>
            <p:cNvPr id="6" name="4 Rectángulo"/>
            <p:cNvSpPr/>
            <p:nvPr/>
          </p:nvSpPr>
          <p:spPr>
            <a:xfrm>
              <a:off x="5214942" y="0"/>
              <a:ext cx="3929058" cy="107154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1484784"/>
            <a:ext cx="9144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3200" b="1" u="sng" dirty="0"/>
              <a:t>Subcomisión Evaluación Riesgos Tecnológicos </a:t>
            </a:r>
            <a:r>
              <a:rPr lang="es-AR" sz="3200" b="1" u="sng" dirty="0" smtClean="0"/>
              <a:t>2014</a:t>
            </a:r>
            <a:endParaRPr lang="es-AR" sz="3200" b="1" u="sng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AR" sz="2800" dirty="0" smtClean="0"/>
          </a:p>
          <a:p>
            <a:pPr marL="457200" indent="-457200"/>
            <a:r>
              <a:rPr lang="es-AR" sz="2800" b="1" dirty="0" smtClean="0"/>
              <a:t>Coordinado</a:t>
            </a:r>
            <a:r>
              <a:rPr lang="es-AR" sz="2800" dirty="0" smtClean="0"/>
              <a:t>r: Andrés Salum</a:t>
            </a:r>
            <a:r>
              <a:rPr lang="es-AR" sz="2800" dirty="0"/>
              <a:t> </a:t>
            </a:r>
            <a:r>
              <a:rPr lang="es-AR" sz="2800" dirty="0" smtClean="0"/>
              <a:t>(Celulosa)</a:t>
            </a:r>
          </a:p>
          <a:p>
            <a:pPr marL="457200" indent="-457200"/>
            <a:endParaRPr lang="es-AR" sz="2800" dirty="0" smtClean="0"/>
          </a:p>
          <a:p>
            <a:pPr marL="457200" indent="-457200"/>
            <a:r>
              <a:rPr lang="es-AR" sz="2800" u="sng" dirty="0" smtClean="0"/>
              <a:t>Objetivos propuestos:</a:t>
            </a:r>
          </a:p>
          <a:p>
            <a:pPr marL="457200" indent="-457200"/>
            <a:endParaRPr lang="es-AR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2800" dirty="0" smtClean="0"/>
              <a:t>NFPA 1600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2800" dirty="0" smtClean="0"/>
              <a:t>CAMEO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2800" dirty="0" smtClean="0"/>
              <a:t>Planilla de riesgos con </a:t>
            </a:r>
            <a:r>
              <a:rPr lang="es-AR" sz="2800" dirty="0" err="1" smtClean="0"/>
              <a:t>Seveso</a:t>
            </a:r>
            <a:r>
              <a:rPr lang="es-AR" sz="2800" dirty="0" smtClean="0"/>
              <a:t> III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2800" dirty="0" smtClean="0"/>
              <a:t>Desarrollo de impactos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2800" dirty="0" smtClean="0"/>
              <a:t>Trabajo en conjunto con las demás Sub-comisiones</a:t>
            </a:r>
            <a:endParaRPr lang="es-AR" sz="3200" dirty="0"/>
          </a:p>
        </p:txBody>
      </p:sp>
    </p:spTree>
    <p:extLst>
      <p:ext uri="{BB962C8B-B14F-4D97-AF65-F5344CB8AC3E}">
        <p14:creationId xmlns:p14="http://schemas.microsoft.com/office/powerpoint/2010/main" xmlns="" val="16371165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6 Grupo"/>
          <p:cNvGrpSpPr/>
          <p:nvPr/>
        </p:nvGrpSpPr>
        <p:grpSpPr>
          <a:xfrm>
            <a:off x="0" y="0"/>
            <a:ext cx="9144000" cy="1076325"/>
            <a:chOff x="0" y="0"/>
            <a:chExt cx="9144000" cy="1076325"/>
          </a:xfrm>
        </p:grpSpPr>
        <p:pic>
          <p:nvPicPr>
            <p:cNvPr id="5" name="3 Imagen" descr="Logo Apaisado Comisión 50 aniversario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5372100" cy="1076325"/>
            </a:xfrm>
            <a:prstGeom prst="rect">
              <a:avLst/>
            </a:prstGeom>
          </p:spPr>
        </p:pic>
        <p:sp>
          <p:nvSpPr>
            <p:cNvPr id="6" name="4 Rectángulo"/>
            <p:cNvSpPr/>
            <p:nvPr/>
          </p:nvSpPr>
          <p:spPr>
            <a:xfrm>
              <a:off x="5214942" y="0"/>
              <a:ext cx="3929058" cy="107154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1071546"/>
            <a:ext cx="91440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3200" b="1" u="sng" dirty="0"/>
              <a:t>Subcomisión Servicios Salud </a:t>
            </a:r>
            <a:r>
              <a:rPr lang="es-AR" sz="3200" b="1" u="sng" dirty="0" smtClean="0"/>
              <a:t>2014</a:t>
            </a:r>
            <a:endParaRPr lang="es-AR" sz="3200" b="1" u="sng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AR" sz="2800" dirty="0" smtClean="0"/>
          </a:p>
          <a:p>
            <a:pPr marL="457200" indent="-457200"/>
            <a:r>
              <a:rPr lang="es-AR" sz="2800" b="1" i="1" dirty="0" smtClean="0"/>
              <a:t>Coordinadores</a:t>
            </a:r>
            <a:r>
              <a:rPr lang="es-AR" sz="2800" dirty="0" smtClean="0"/>
              <a:t>: Villar (Dow) Jorge Oviedo(Noble)</a:t>
            </a:r>
          </a:p>
          <a:p>
            <a:pPr marL="457200" indent="-457200"/>
            <a:endParaRPr lang="es-AR" sz="2000" dirty="0" smtClean="0"/>
          </a:p>
          <a:p>
            <a:pPr marL="457200" indent="-457200"/>
            <a:r>
              <a:rPr lang="es-AR" sz="2800" u="sng" dirty="0" smtClean="0"/>
              <a:t>Temas propuestos</a:t>
            </a:r>
            <a:r>
              <a:rPr lang="es-AR" sz="2800" dirty="0" smtClean="0"/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AR" sz="20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s-AR" sz="2800" dirty="0" smtClean="0"/>
              <a:t>Generación de Matriz con requerimientos médicos para el ingreso de contratistas.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s-AR" sz="2800" dirty="0" smtClean="0"/>
              <a:t>Consenso entre los Médicos Laborales para unificar criterios sobre las alteraciones de Columna, </a:t>
            </a:r>
            <a:r>
              <a:rPr lang="es-AR" sz="2800" dirty="0" err="1" smtClean="0"/>
              <a:t>Expirométricas</a:t>
            </a:r>
            <a:r>
              <a:rPr lang="es-AR" sz="2800" dirty="0" smtClean="0"/>
              <a:t> y Test de cereal.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s-AR" sz="2800" dirty="0" smtClean="0"/>
              <a:t>Contacto con empresas prestadoras de Salud Laboral para apertura de una agenda de Trabajo.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s-AR" sz="2800" dirty="0" smtClean="0"/>
              <a:t>Trabajo en conjunto con las demás Sub-comisiones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AR" sz="3200" dirty="0"/>
          </a:p>
        </p:txBody>
      </p:sp>
    </p:spTree>
    <p:extLst>
      <p:ext uri="{BB962C8B-B14F-4D97-AF65-F5344CB8AC3E}">
        <p14:creationId xmlns:p14="http://schemas.microsoft.com/office/powerpoint/2010/main" xmlns="" val="16371165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6 Grupo"/>
          <p:cNvGrpSpPr/>
          <p:nvPr/>
        </p:nvGrpSpPr>
        <p:grpSpPr>
          <a:xfrm>
            <a:off x="0" y="0"/>
            <a:ext cx="9144000" cy="1076325"/>
            <a:chOff x="0" y="0"/>
            <a:chExt cx="9144000" cy="1076325"/>
          </a:xfrm>
        </p:grpSpPr>
        <p:pic>
          <p:nvPicPr>
            <p:cNvPr id="5" name="3 Imagen" descr="Logo Apaisado Comisión 50 aniversario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5372100" cy="1076325"/>
            </a:xfrm>
            <a:prstGeom prst="rect">
              <a:avLst/>
            </a:prstGeom>
          </p:spPr>
        </p:pic>
        <p:sp>
          <p:nvSpPr>
            <p:cNvPr id="6" name="4 Rectángulo"/>
            <p:cNvSpPr/>
            <p:nvPr/>
          </p:nvSpPr>
          <p:spPr>
            <a:xfrm>
              <a:off x="5214942" y="0"/>
              <a:ext cx="3929058" cy="107154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1484784"/>
            <a:ext cx="91440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3200" b="1" u="sng" dirty="0" smtClean="0"/>
              <a:t>Presidencia-Secretaría </a:t>
            </a:r>
            <a:r>
              <a:rPr lang="es-AR" sz="3200" b="1" u="sng" dirty="0"/>
              <a:t>2014</a:t>
            </a:r>
          </a:p>
          <a:p>
            <a:pPr algn="ctr"/>
            <a:endParaRPr lang="es-AR" sz="3200" b="1" u="sng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2800" dirty="0" smtClean="0"/>
              <a:t>Reorganización subcomisiones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2800" dirty="0" smtClean="0"/>
              <a:t>Estrechar lazos con otras Comisiones, Universidades, Gobierno, Comunidad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2800" dirty="0" smtClean="0"/>
              <a:t>Sumar nuevas empresas a </a:t>
            </a:r>
            <a:r>
              <a:rPr lang="es-AR" sz="2800" smtClean="0"/>
              <a:t>la Comisión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AR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AR" sz="3200" dirty="0"/>
          </a:p>
        </p:txBody>
      </p:sp>
    </p:spTree>
    <p:extLst>
      <p:ext uri="{BB962C8B-B14F-4D97-AF65-F5344CB8AC3E}">
        <p14:creationId xmlns:p14="http://schemas.microsoft.com/office/powerpoint/2010/main" xmlns="" val="1637116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6 Grupo"/>
          <p:cNvGrpSpPr/>
          <p:nvPr/>
        </p:nvGrpSpPr>
        <p:grpSpPr>
          <a:xfrm>
            <a:off x="0" y="0"/>
            <a:ext cx="9144000" cy="1076325"/>
            <a:chOff x="0" y="0"/>
            <a:chExt cx="9144000" cy="1076325"/>
          </a:xfrm>
        </p:grpSpPr>
        <p:pic>
          <p:nvPicPr>
            <p:cNvPr id="5" name="3 Imagen" descr="Logo Apaisado Comisión 50 aniversario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5372100" cy="1076325"/>
            </a:xfrm>
            <a:prstGeom prst="rect">
              <a:avLst/>
            </a:prstGeom>
          </p:spPr>
        </p:pic>
        <p:sp>
          <p:nvSpPr>
            <p:cNvPr id="6" name="4 Rectángulo"/>
            <p:cNvSpPr/>
            <p:nvPr/>
          </p:nvSpPr>
          <p:spPr>
            <a:xfrm>
              <a:off x="5214942" y="0"/>
              <a:ext cx="3929058" cy="107154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143000"/>
          </a:xfrm>
        </p:spPr>
        <p:txBody>
          <a:bodyPr>
            <a:noAutofit/>
          </a:bodyPr>
          <a:lstStyle/>
          <a:p>
            <a:r>
              <a:rPr lang="es-AR" sz="3600" b="1" dirty="0" smtClean="0">
                <a:solidFill>
                  <a:srgbClr val="002060"/>
                </a:solidFill>
              </a:rPr>
              <a:t>ACTUALIZACIÓN DE INTEGRANTES DE LAS SUB-COMISIONES</a:t>
            </a:r>
            <a:endParaRPr lang="es-AR" sz="3600" b="1" dirty="0">
              <a:solidFill>
                <a:srgbClr val="002060"/>
              </a:solidFill>
            </a:endParaRPr>
          </a:p>
        </p:txBody>
      </p:sp>
      <p:pic>
        <p:nvPicPr>
          <p:cNvPr id="9" name="Picture 6" descr="D:\Cristian\dearena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3071810"/>
            <a:ext cx="3536949" cy="26527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63711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323528" y="260648"/>
          <a:ext cx="1008112" cy="1019097"/>
        </p:xfrm>
        <a:graphic>
          <a:graphicData uri="http://schemas.openxmlformats.org/presentationml/2006/ole">
            <p:oleObj spid="_x0000_s1026" name="Imagen" r:id="rId4" imgW="1168184" imgH="1180796" progId="StaticMetafile">
              <p:embed/>
            </p:oleObj>
          </a:graphicData>
        </a:graphic>
      </p:graphicFrame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0" y="1556792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_tradnl" sz="2800" dirty="0" smtClean="0"/>
              <a:t> Evento 50 Aniversario</a:t>
            </a:r>
          </a:p>
          <a:p>
            <a:pPr>
              <a:buFont typeface="Arial" pitchFamily="34" charset="0"/>
              <a:buChar char="•"/>
            </a:pPr>
            <a:r>
              <a:rPr lang="es-ES_tradnl" sz="2800" dirty="0"/>
              <a:t> </a:t>
            </a:r>
            <a:r>
              <a:rPr lang="es-ES_tradnl" sz="2800" dirty="0" smtClean="0"/>
              <a:t>Programa de entrenamiento y simulacros con Bomberos</a:t>
            </a:r>
          </a:p>
          <a:p>
            <a:pPr>
              <a:buFont typeface="Arial" pitchFamily="34" charset="0"/>
              <a:buChar char="•"/>
            </a:pPr>
            <a:r>
              <a:rPr lang="es-ES_tradnl" sz="2800" dirty="0" smtClean="0"/>
              <a:t> Planilla de datos actualizados PAMGE</a:t>
            </a:r>
          </a:p>
          <a:p>
            <a:pPr>
              <a:buFont typeface="Arial" pitchFamily="34" charset="0"/>
              <a:buChar char="•"/>
            </a:pPr>
            <a:r>
              <a:rPr lang="es-ES_tradnl" sz="2800" dirty="0"/>
              <a:t> </a:t>
            </a:r>
            <a:r>
              <a:rPr lang="es-ES_tradnl" sz="2800" dirty="0" smtClean="0"/>
              <a:t>Observatorio de la Superintendencia</a:t>
            </a:r>
          </a:p>
          <a:p>
            <a:pPr>
              <a:buFont typeface="Arial" pitchFamily="34" charset="0"/>
              <a:buChar char="•"/>
            </a:pPr>
            <a:r>
              <a:rPr lang="es-ES_tradnl" sz="2800" dirty="0"/>
              <a:t> </a:t>
            </a:r>
            <a:r>
              <a:rPr lang="es-ES_tradnl" sz="2800" dirty="0" smtClean="0"/>
              <a:t>Participación en Congresos</a:t>
            </a:r>
          </a:p>
          <a:p>
            <a:pPr>
              <a:buFont typeface="Arial" pitchFamily="34" charset="0"/>
              <a:buChar char="•"/>
            </a:pPr>
            <a:endParaRPr lang="es-ES_tradnl" sz="2800" dirty="0" smtClean="0"/>
          </a:p>
          <a:p>
            <a:r>
              <a:rPr lang="es-ES_tradnl" sz="2800" dirty="0" smtClean="0"/>
              <a:t>Un </a:t>
            </a:r>
            <a:r>
              <a:rPr lang="es-ES_tradnl" sz="2800" dirty="0" smtClean="0"/>
              <a:t>optimista ve un vaso medio lleno, un pesimista ve el medio vacío y un ingeniero ve un recipiente sobredimensionado. Yo quiero poder lograr que trabajemos juntos para llenar el vaso para satisfacer a los que quieren tomar.</a:t>
            </a:r>
            <a:endParaRPr lang="es-ES_tradnl" sz="2800" dirty="0"/>
          </a:p>
        </p:txBody>
      </p:sp>
      <p:pic>
        <p:nvPicPr>
          <p:cNvPr id="6" name="Picture 4" descr="C:\Users\caro\AppData\Local\Microsoft\Windows\Temporary Internet Files\Content.IE5\QOQOS3H3\MC90037916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2320" y="332512"/>
            <a:ext cx="1059330" cy="1060389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2699792" y="620688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dirty="0" smtClean="0"/>
              <a:t>OBJETIVOS 2013</a:t>
            </a:r>
            <a:endParaRPr lang="es-A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6 Grupo"/>
          <p:cNvGrpSpPr/>
          <p:nvPr/>
        </p:nvGrpSpPr>
        <p:grpSpPr>
          <a:xfrm>
            <a:off x="0" y="0"/>
            <a:ext cx="9144000" cy="1076325"/>
            <a:chOff x="0" y="0"/>
            <a:chExt cx="9144000" cy="1076325"/>
          </a:xfrm>
        </p:grpSpPr>
        <p:pic>
          <p:nvPicPr>
            <p:cNvPr id="5" name="3 Imagen" descr="Logo Apaisado Comisión 50 aniversario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5372100" cy="1076325"/>
            </a:xfrm>
            <a:prstGeom prst="rect">
              <a:avLst/>
            </a:prstGeom>
          </p:spPr>
        </p:pic>
        <p:sp>
          <p:nvSpPr>
            <p:cNvPr id="6" name="4 Rectángulo"/>
            <p:cNvSpPr/>
            <p:nvPr/>
          </p:nvSpPr>
          <p:spPr>
            <a:xfrm>
              <a:off x="5214942" y="0"/>
              <a:ext cx="3929058" cy="107154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1122834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3200" b="1" u="sng" dirty="0" smtClean="0"/>
              <a:t>MODALIDAD PROPUESDTA PARA LAS REUNIONES</a:t>
            </a:r>
          </a:p>
          <a:p>
            <a:pPr algn="ctr"/>
            <a:endParaRPr lang="es-AR" b="1" u="sng" dirty="0" smtClean="0"/>
          </a:p>
          <a:p>
            <a:pPr algn="ctr"/>
            <a:r>
              <a:rPr lang="es-AR" sz="3200" b="1" u="sng" dirty="0" smtClean="0"/>
              <a:t>Comisión Zonal</a:t>
            </a:r>
          </a:p>
          <a:p>
            <a:endParaRPr lang="es-AR" dirty="0" smtClean="0"/>
          </a:p>
          <a:p>
            <a:pPr>
              <a:buFont typeface="Arial" pitchFamily="34" charset="0"/>
              <a:buChar char="•"/>
            </a:pPr>
            <a:r>
              <a:rPr lang="es-AR" sz="3200" dirty="0" smtClean="0"/>
              <a:t> Reunión mensual,</a:t>
            </a:r>
            <a:endParaRPr lang="es-AR" dirty="0" smtClean="0"/>
          </a:p>
          <a:p>
            <a:pPr marL="266700" indent="-266700">
              <a:buFont typeface="Arial" pitchFamily="34" charset="0"/>
              <a:buChar char="•"/>
            </a:pPr>
            <a:r>
              <a:rPr lang="es-AR" sz="3200" u="sng" dirty="0" smtClean="0"/>
              <a:t>Agenda fija</a:t>
            </a:r>
            <a:r>
              <a:rPr lang="es-AR" sz="3200" dirty="0" smtClean="0"/>
              <a:t>: Difusión de los avances de cada Sub-comisión, a cargo de los Coordinadores.</a:t>
            </a:r>
          </a:p>
          <a:p>
            <a:endParaRPr lang="es-AR" dirty="0"/>
          </a:p>
          <a:p>
            <a:pPr algn="ctr"/>
            <a:r>
              <a:rPr lang="es-AR" sz="3200" b="1" u="sng" dirty="0" smtClean="0"/>
              <a:t>Sub-comisiones</a:t>
            </a:r>
          </a:p>
          <a:p>
            <a:pPr algn="ctr"/>
            <a:endParaRPr lang="es-AR" b="1" u="sng" dirty="0" smtClean="0"/>
          </a:p>
          <a:p>
            <a:pPr>
              <a:buFont typeface="Arial" pitchFamily="34" charset="0"/>
              <a:buChar char="•"/>
            </a:pPr>
            <a:r>
              <a:rPr lang="es-AR" sz="3200" dirty="0" smtClean="0"/>
              <a:t> Reuniones mensuales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es-AR" sz="3200" dirty="0" smtClean="0"/>
              <a:t>Agenda fija: Difundir los avances en las reuniones de Sub-comisión.</a:t>
            </a:r>
            <a:endParaRPr lang="es-AR" sz="3200" dirty="0"/>
          </a:p>
        </p:txBody>
      </p:sp>
    </p:spTree>
    <p:extLst>
      <p:ext uri="{BB962C8B-B14F-4D97-AF65-F5344CB8AC3E}">
        <p14:creationId xmlns="" xmlns:p14="http://schemas.microsoft.com/office/powerpoint/2010/main" val="163711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Flecha curvada hacia la izquierda"/>
          <p:cNvSpPr/>
          <p:nvPr/>
        </p:nvSpPr>
        <p:spPr>
          <a:xfrm>
            <a:off x="6357950" y="2919408"/>
            <a:ext cx="928694" cy="292895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19" name="18 Flecha curvada hacia abajo"/>
          <p:cNvSpPr/>
          <p:nvPr/>
        </p:nvSpPr>
        <p:spPr>
          <a:xfrm>
            <a:off x="3062276" y="1838314"/>
            <a:ext cx="3071834" cy="92869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21" name="20 Flecha curvada hacia la izquierda"/>
          <p:cNvSpPr/>
          <p:nvPr/>
        </p:nvSpPr>
        <p:spPr>
          <a:xfrm rot="10800000">
            <a:off x="1785919" y="2843208"/>
            <a:ext cx="928694" cy="292895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22" name="21 Flecha curvada hacia la izquierda"/>
          <p:cNvSpPr/>
          <p:nvPr/>
        </p:nvSpPr>
        <p:spPr>
          <a:xfrm rot="5400000">
            <a:off x="4114665" y="4846476"/>
            <a:ext cx="928694" cy="292895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grpSp>
        <p:nvGrpSpPr>
          <p:cNvPr id="2" name="6 Grupo"/>
          <p:cNvGrpSpPr/>
          <p:nvPr/>
        </p:nvGrpSpPr>
        <p:grpSpPr>
          <a:xfrm>
            <a:off x="0" y="0"/>
            <a:ext cx="9144000" cy="1076325"/>
            <a:chOff x="0" y="0"/>
            <a:chExt cx="9144000" cy="1076325"/>
          </a:xfrm>
        </p:grpSpPr>
        <p:pic>
          <p:nvPicPr>
            <p:cNvPr id="5" name="3 Imagen" descr="Logo Apaisado Comisión 50 aniversario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5372100" cy="1076325"/>
            </a:xfrm>
            <a:prstGeom prst="rect">
              <a:avLst/>
            </a:prstGeom>
          </p:spPr>
        </p:pic>
        <p:sp>
          <p:nvSpPr>
            <p:cNvPr id="6" name="4 Rectángulo"/>
            <p:cNvSpPr/>
            <p:nvPr/>
          </p:nvSpPr>
          <p:spPr>
            <a:xfrm>
              <a:off x="5214942" y="0"/>
              <a:ext cx="3929058" cy="107154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112283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2800" b="1" u="sng" dirty="0" smtClean="0"/>
              <a:t>INTERACCIÓN CONSTANTE ENTRE LAS SUBCOMISIONES</a:t>
            </a:r>
            <a:endParaRPr lang="es-AR" b="1" u="sng" dirty="0" smtClean="0"/>
          </a:p>
        </p:txBody>
      </p:sp>
      <p:sp>
        <p:nvSpPr>
          <p:cNvPr id="8" name="7 Rectángulo"/>
          <p:cNvSpPr/>
          <p:nvPr/>
        </p:nvSpPr>
        <p:spPr>
          <a:xfrm>
            <a:off x="5757902" y="4633920"/>
            <a:ext cx="38909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s-AR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Subcomisión Servicios Salud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957594" y="5519752"/>
            <a:ext cx="3198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s-AR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Subcomisión Emergencias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1146" y="4600582"/>
            <a:ext cx="36238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s-AR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Subcomisión Comunicaciones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113040" y="3357562"/>
            <a:ext cx="3212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s-AR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Subcomisión Capacitación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31192" y="2214554"/>
            <a:ext cx="2583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s-AR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Subcomisión Técnica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5842386" y="3429000"/>
            <a:ext cx="3066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s-AR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Subcomisión Estadísticas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4572000" y="2262178"/>
            <a:ext cx="38977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s-AR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Subcomisión Evaluación Riesgos</a:t>
            </a:r>
          </a:p>
        </p:txBody>
      </p:sp>
      <p:pic>
        <p:nvPicPr>
          <p:cNvPr id="15" name="14 Imagen" descr="Logo Comisión 50ª aniversario 1963-2013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7554" y="2786058"/>
            <a:ext cx="2448726" cy="24238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3711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repeatCount="indefinite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repeatCount="indefinite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1" presetClass="entr" presetSubtype="4" repeatCount="indefinite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1" presetClass="entr" presetSubtype="4" repeatCount="indefinite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6 Grupo"/>
          <p:cNvGrpSpPr/>
          <p:nvPr/>
        </p:nvGrpSpPr>
        <p:grpSpPr>
          <a:xfrm>
            <a:off x="0" y="0"/>
            <a:ext cx="9144000" cy="1076325"/>
            <a:chOff x="0" y="0"/>
            <a:chExt cx="9144000" cy="1076325"/>
          </a:xfrm>
        </p:grpSpPr>
        <p:pic>
          <p:nvPicPr>
            <p:cNvPr id="4" name="3 Imagen" descr="Logo Apaisado Comisión 50 aniversario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5372100" cy="1076325"/>
            </a:xfrm>
            <a:prstGeom prst="rect">
              <a:avLst/>
            </a:prstGeom>
          </p:spPr>
        </p:pic>
        <p:sp>
          <p:nvSpPr>
            <p:cNvPr id="5" name="4 Rectángulo"/>
            <p:cNvSpPr/>
            <p:nvPr/>
          </p:nvSpPr>
          <p:spPr>
            <a:xfrm>
              <a:off x="5214942" y="0"/>
              <a:ext cx="3929058" cy="107154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0" y="2132856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3200" dirty="0" smtClean="0"/>
              <a:t>Actualización Reglamento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3200" dirty="0" smtClean="0"/>
              <a:t>Festejos 50 aniversario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3200" dirty="0" smtClean="0"/>
              <a:t>Ratificación acuerdo ayuda mutua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3200" dirty="0" smtClean="0"/>
              <a:t>Obligatoriedad CBS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3200" dirty="0" smtClean="0"/>
              <a:t>Programa de Simulacros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3200" dirty="0" smtClean="0"/>
              <a:t>Incorporación nuevos miembros re inserción miembros históricos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3200" dirty="0" smtClean="0"/>
              <a:t>Fomentar intercambio de experiencias con otros grupos </a:t>
            </a:r>
            <a:endParaRPr lang="es-AR" dirty="0"/>
          </a:p>
        </p:txBody>
      </p:sp>
      <p:sp>
        <p:nvSpPr>
          <p:cNvPr id="8" name="TextBox 7"/>
          <p:cNvSpPr txBox="1"/>
          <p:nvPr/>
        </p:nvSpPr>
        <p:spPr>
          <a:xfrm>
            <a:off x="2440724" y="1289876"/>
            <a:ext cx="33695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4000" b="1" u="sng" dirty="0" smtClean="0"/>
              <a:t>Objetivos 2013</a:t>
            </a:r>
            <a:endParaRPr lang="es-AR" sz="4000" b="1" u="sng" dirty="0"/>
          </a:p>
        </p:txBody>
      </p:sp>
    </p:spTree>
    <p:extLst>
      <p:ext uri="{BB962C8B-B14F-4D97-AF65-F5344CB8AC3E}">
        <p14:creationId xmlns:p14="http://schemas.microsoft.com/office/powerpoint/2010/main" xmlns="" val="68220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6 Grupo"/>
          <p:cNvGrpSpPr/>
          <p:nvPr/>
        </p:nvGrpSpPr>
        <p:grpSpPr>
          <a:xfrm>
            <a:off x="0" y="0"/>
            <a:ext cx="9144000" cy="1076325"/>
            <a:chOff x="0" y="0"/>
            <a:chExt cx="9144000" cy="1076325"/>
          </a:xfrm>
        </p:grpSpPr>
        <p:pic>
          <p:nvPicPr>
            <p:cNvPr id="4" name="3 Imagen" descr="Logo Apaisado Comisión 50 aniversario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5372100" cy="1076325"/>
            </a:xfrm>
            <a:prstGeom prst="rect">
              <a:avLst/>
            </a:prstGeom>
          </p:spPr>
        </p:pic>
        <p:sp>
          <p:nvSpPr>
            <p:cNvPr id="5" name="4 Rectángulo"/>
            <p:cNvSpPr/>
            <p:nvPr/>
          </p:nvSpPr>
          <p:spPr>
            <a:xfrm>
              <a:off x="5214942" y="0"/>
              <a:ext cx="3929058" cy="107154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0" y="1959803"/>
            <a:ext cx="91440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u="sng" dirty="0" smtClean="0"/>
              <a:t>Actualización Reglamento</a:t>
            </a:r>
          </a:p>
          <a:p>
            <a:pPr algn="ctr"/>
            <a:endParaRPr lang="es-AR" sz="3200" b="1" u="sng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200" dirty="0" smtClean="0"/>
              <a:t>Incorporación nuevo Logo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200" dirty="0" smtClean="0"/>
              <a:t>Modificación nombre agregando Salud y retirando Medio Ambiente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200" dirty="0" smtClean="0"/>
              <a:t>Modificación del sistema de renovación de autoridades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200" dirty="0" smtClean="0"/>
              <a:t>Distribución del Reglamento en electrónico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151953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6 Grupo"/>
          <p:cNvGrpSpPr/>
          <p:nvPr/>
        </p:nvGrpSpPr>
        <p:grpSpPr>
          <a:xfrm>
            <a:off x="0" y="0"/>
            <a:ext cx="9144000" cy="1076325"/>
            <a:chOff x="0" y="0"/>
            <a:chExt cx="9144000" cy="1076325"/>
          </a:xfrm>
        </p:grpSpPr>
        <p:pic>
          <p:nvPicPr>
            <p:cNvPr id="4" name="3 Imagen" descr="Logo Apaisado Comisión 50 aniversario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5372100" cy="1076325"/>
            </a:xfrm>
            <a:prstGeom prst="rect">
              <a:avLst/>
            </a:prstGeom>
          </p:spPr>
        </p:pic>
        <p:sp>
          <p:nvSpPr>
            <p:cNvPr id="5" name="4 Rectángulo"/>
            <p:cNvSpPr/>
            <p:nvPr/>
          </p:nvSpPr>
          <p:spPr>
            <a:xfrm>
              <a:off x="5214942" y="0"/>
              <a:ext cx="3929058" cy="107154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-4693" y="1628800"/>
            <a:ext cx="9144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u="sng" dirty="0" smtClean="0"/>
              <a:t>Festejos 50 aniversario</a:t>
            </a:r>
          </a:p>
          <a:p>
            <a:pPr algn="ctr"/>
            <a:endParaRPr lang="es-AR" sz="3200" b="1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3200" dirty="0" smtClean="0"/>
              <a:t>Evento con autoridades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3200" dirty="0" smtClean="0"/>
              <a:t>Desarrollo video de presentación Comisión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3200" dirty="0" smtClean="0"/>
              <a:t>Recuperación primeras Actas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3200" dirty="0" smtClean="0"/>
              <a:t>Decretos interés municipal evento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3200" dirty="0" smtClean="0"/>
              <a:t>Reconocimiento  participantes históricos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3200" dirty="0" smtClean="0"/>
              <a:t>Encuentro con Comités </a:t>
            </a:r>
            <a:r>
              <a:rPr lang="es-AR" sz="3200" dirty="0" err="1" smtClean="0"/>
              <a:t>Bbca</a:t>
            </a:r>
            <a:r>
              <a:rPr lang="es-AR" sz="3200" dirty="0" smtClean="0"/>
              <a:t>, RII y </a:t>
            </a:r>
            <a:r>
              <a:rPr lang="es-AR" sz="3200" dirty="0" err="1" smtClean="0"/>
              <a:t>ZteCpna</a:t>
            </a:r>
            <a:endParaRPr lang="es-AR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193313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6 Grupo"/>
          <p:cNvGrpSpPr/>
          <p:nvPr/>
        </p:nvGrpSpPr>
        <p:grpSpPr>
          <a:xfrm>
            <a:off x="0" y="0"/>
            <a:ext cx="9144000" cy="1076325"/>
            <a:chOff x="0" y="0"/>
            <a:chExt cx="9144000" cy="1076325"/>
          </a:xfrm>
        </p:grpSpPr>
        <p:pic>
          <p:nvPicPr>
            <p:cNvPr id="4" name="3 Imagen" descr="Logo Apaisado Comisión 50 aniversario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5372100" cy="1076325"/>
            </a:xfrm>
            <a:prstGeom prst="rect">
              <a:avLst/>
            </a:prstGeom>
          </p:spPr>
        </p:pic>
        <p:sp>
          <p:nvSpPr>
            <p:cNvPr id="5" name="4 Rectángulo"/>
            <p:cNvSpPr/>
            <p:nvPr/>
          </p:nvSpPr>
          <p:spPr>
            <a:xfrm>
              <a:off x="5214942" y="0"/>
              <a:ext cx="3929058" cy="107154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0" y="1844824"/>
            <a:ext cx="91440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u="sng" dirty="0" smtClean="0"/>
              <a:t>Ratificación Acta Compromiso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3200" dirty="0" smtClean="0"/>
              <a:t>Idea surgida de Comité </a:t>
            </a:r>
            <a:r>
              <a:rPr lang="es-AR" sz="3200" dirty="0" err="1" smtClean="0"/>
              <a:t>Zte-Cpna</a:t>
            </a:r>
            <a:r>
              <a:rPr lang="es-AR" sz="3200" dirty="0" smtClean="0"/>
              <a:t> que firmamos algunas empresas periódicamente con Municipalidades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3200" dirty="0" smtClean="0"/>
              <a:t>Firma del Acta por autoridades de las empresas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3200" dirty="0" smtClean="0"/>
              <a:t>Compromiso ante autoridades provinciales, municipales y el resto de las empresas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193313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6 Grupo"/>
          <p:cNvGrpSpPr/>
          <p:nvPr/>
        </p:nvGrpSpPr>
        <p:grpSpPr>
          <a:xfrm>
            <a:off x="0" y="0"/>
            <a:ext cx="9144000" cy="1076325"/>
            <a:chOff x="0" y="0"/>
            <a:chExt cx="9144000" cy="1076325"/>
          </a:xfrm>
        </p:grpSpPr>
        <p:pic>
          <p:nvPicPr>
            <p:cNvPr id="4" name="3 Imagen" descr="Logo Apaisado Comisión 50 aniversario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5372100" cy="1076325"/>
            </a:xfrm>
            <a:prstGeom prst="rect">
              <a:avLst/>
            </a:prstGeom>
          </p:spPr>
        </p:pic>
        <p:sp>
          <p:nvSpPr>
            <p:cNvPr id="5" name="4 Rectángulo"/>
            <p:cNvSpPr/>
            <p:nvPr/>
          </p:nvSpPr>
          <p:spPr>
            <a:xfrm>
              <a:off x="5214942" y="0"/>
              <a:ext cx="3929058" cy="107154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0" y="1844824"/>
            <a:ext cx="9144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u="sng" dirty="0" smtClean="0"/>
              <a:t>Simulacros y Entrenamientos</a:t>
            </a:r>
          </a:p>
          <a:p>
            <a:pPr algn="ctr"/>
            <a:endParaRPr lang="es-AR" sz="3200" b="1" u="sng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200" dirty="0" smtClean="0"/>
              <a:t>Se realizó uno con Noble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200" dirty="0" smtClean="0"/>
              <a:t>Jornada entrenamiento  </a:t>
            </a:r>
            <a:r>
              <a:rPr lang="es-AR" sz="3200" dirty="0" err="1" smtClean="0"/>
              <a:t>Hazmat</a:t>
            </a:r>
            <a:r>
              <a:rPr lang="es-AR" sz="3200" dirty="0" smtClean="0"/>
              <a:t> a Bomberos y Brigadistas en Celulosa </a:t>
            </a:r>
          </a:p>
          <a:p>
            <a:pPr marL="457200" indent="-457200"/>
            <a:endParaRPr lang="es-AR" sz="3200" dirty="0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116349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6 Grupo"/>
          <p:cNvGrpSpPr/>
          <p:nvPr/>
        </p:nvGrpSpPr>
        <p:grpSpPr>
          <a:xfrm>
            <a:off x="0" y="0"/>
            <a:ext cx="9144000" cy="1076325"/>
            <a:chOff x="0" y="0"/>
            <a:chExt cx="9144000" cy="1076325"/>
          </a:xfrm>
        </p:grpSpPr>
        <p:pic>
          <p:nvPicPr>
            <p:cNvPr id="4" name="3 Imagen" descr="Logo Apaisado Comisión 50 aniversario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5372100" cy="1076325"/>
            </a:xfrm>
            <a:prstGeom prst="rect">
              <a:avLst/>
            </a:prstGeom>
          </p:spPr>
        </p:pic>
        <p:sp>
          <p:nvSpPr>
            <p:cNvPr id="5" name="4 Rectángulo"/>
            <p:cNvSpPr/>
            <p:nvPr/>
          </p:nvSpPr>
          <p:spPr>
            <a:xfrm>
              <a:off x="5214942" y="0"/>
              <a:ext cx="3929058" cy="107154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0" y="1844824"/>
            <a:ext cx="9144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u="sng" dirty="0" smtClean="0"/>
              <a:t>Incorporación nuevos miembros</a:t>
            </a:r>
          </a:p>
          <a:p>
            <a:pPr algn="ctr"/>
            <a:endParaRPr lang="es-AR" sz="3200" b="1" u="sng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200" dirty="0" smtClean="0"/>
              <a:t>Bunge San Jerónimo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200" dirty="0" smtClean="0"/>
              <a:t>Retorno de </a:t>
            </a:r>
            <a:r>
              <a:rPr lang="es-AR" sz="3200" dirty="0" err="1" smtClean="0"/>
              <a:t>Esso</a:t>
            </a:r>
            <a:r>
              <a:rPr lang="es-AR" sz="3200" dirty="0" smtClean="0"/>
              <a:t>, ahora </a:t>
            </a:r>
            <a:r>
              <a:rPr lang="es-AR" sz="3200" dirty="0" err="1" smtClean="0"/>
              <a:t>Axion</a:t>
            </a:r>
            <a:endParaRPr lang="es-AR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200" dirty="0" smtClean="0"/>
              <a:t>Retorno de YPF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200" dirty="0" smtClean="0"/>
              <a:t>Comienzo de retorno de Aguas, ACA, Molinos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412091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6 Grupo"/>
          <p:cNvGrpSpPr/>
          <p:nvPr/>
        </p:nvGrpSpPr>
        <p:grpSpPr>
          <a:xfrm>
            <a:off x="0" y="0"/>
            <a:ext cx="9144000" cy="1076325"/>
            <a:chOff x="0" y="0"/>
            <a:chExt cx="9144000" cy="1076325"/>
          </a:xfrm>
        </p:grpSpPr>
        <p:pic>
          <p:nvPicPr>
            <p:cNvPr id="4" name="3 Imagen" descr="Logo Apaisado Comisión 50 aniversario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5372100" cy="1076325"/>
            </a:xfrm>
            <a:prstGeom prst="rect">
              <a:avLst/>
            </a:prstGeom>
          </p:spPr>
        </p:pic>
        <p:sp>
          <p:nvSpPr>
            <p:cNvPr id="5" name="4 Rectángulo"/>
            <p:cNvSpPr/>
            <p:nvPr/>
          </p:nvSpPr>
          <p:spPr>
            <a:xfrm>
              <a:off x="5214942" y="0"/>
              <a:ext cx="3929058" cy="107154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0" y="1268760"/>
            <a:ext cx="91440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u="sng" dirty="0" smtClean="0"/>
              <a:t>Objetivos 2014</a:t>
            </a:r>
          </a:p>
          <a:p>
            <a:pPr algn="ctr"/>
            <a:endParaRPr lang="es-AR" sz="3200" b="1" u="sng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2800" dirty="0" smtClean="0"/>
              <a:t>Experiencia Bahía Blanca (</a:t>
            </a:r>
            <a:r>
              <a:rPr lang="es-AR" sz="2800" dirty="0" err="1" smtClean="0"/>
              <a:t>Apell</a:t>
            </a:r>
            <a:r>
              <a:rPr lang="es-AR" sz="2800" dirty="0" smtClean="0"/>
              <a:t> implementado a nivel internacional) (Integración Gobierno, Comunidad, Empresas, Universidad) (CBS consolidado)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2800" dirty="0" smtClean="0"/>
              <a:t>Experiencia Zárate Campana (Integración de Municipalidades) (Independencia económica) (Estadísticas y CD datos riesgos)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2800" dirty="0" smtClean="0"/>
              <a:t>Experiencia propia y problemática propia (5 Municipalidades de diferente signo político) (Separación física entre empresas)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xmlns="" val="426203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1093</TotalTime>
  <Words>718</Words>
  <Application>Microsoft Office PowerPoint</Application>
  <PresentationFormat>Presentación en pantalla (4:3)</PresentationFormat>
  <Paragraphs>158</Paragraphs>
  <Slides>21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3" baseType="lpstr">
      <vt:lpstr>Tema de Office</vt:lpstr>
      <vt:lpstr>Imagen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ACTUALIZACIÓN DE INTEGRANTES DE LAS SUB-COMISIONES</vt:lpstr>
      <vt:lpstr>Diapositiva 20</vt:lpstr>
      <vt:lpstr>Diapositiva 21</vt:lpstr>
    </vt:vector>
  </TitlesOfParts>
  <Company>Celulosa Argentina S.A.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Celulosa Argentina</dc:creator>
  <cp:lastModifiedBy>Celulosa Argentina</cp:lastModifiedBy>
  <cp:revision>69</cp:revision>
  <dcterms:created xsi:type="dcterms:W3CDTF">2013-07-08T11:49:53Z</dcterms:created>
  <dcterms:modified xsi:type="dcterms:W3CDTF">2013-12-09T17:27:25Z</dcterms:modified>
</cp:coreProperties>
</file>