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56" r:id="rId3"/>
    <p:sldId id="257" r:id="rId4"/>
    <p:sldId id="265" r:id="rId5"/>
    <p:sldId id="258" r:id="rId6"/>
    <p:sldId id="259" r:id="rId7"/>
    <p:sldId id="260" r:id="rId8"/>
    <p:sldId id="264" r:id="rId9"/>
    <p:sldId id="262" r:id="rId10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33D961-B407-4B61-8DB3-B12183233F5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EB1C7C-51EB-44B6-B6FD-80DBF6586012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28C64-D31A-40D1-9EE7-C036960F5C73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6DF16-AB2F-4B23-ACCE-840FF524226F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CCE9-4231-4646-82B9-552D7A0D9387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DAB7C-814F-4F07-B393-CF9EF253F73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D4645-B7CB-45AC-9FA1-CD02C46B13D6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FEA04-AA56-4589-A349-6B72E47C66AA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D4721-B437-4A58-929A-1F82F042C1C0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8F687-EDFF-4382-9373-C34D2650E24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F56A3-48BC-4DC5-BEC1-EC511FAEA3F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9B528-54F4-4603-B2FD-0F45984B4EA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28F88-8C8C-400D-A6EC-4CC343D53231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CAB8C-BA57-4114-8EB6-1FE925EC4C9C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FCD1E4-B1DF-4A4C-AC35-23CB93A1AFD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4365625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AR" sz="3600" dirty="0">
                <a:latin typeface="Times New Roman" charset="0"/>
              </a:rPr>
              <a:t>Comisión Zonal de </a:t>
            </a:r>
            <a:r>
              <a:rPr lang="es-AR" sz="3600" dirty="0" smtClean="0">
                <a:latin typeface="Times New Roman" charset="0"/>
              </a:rPr>
              <a:t>Salud, </a:t>
            </a:r>
            <a:r>
              <a:rPr lang="es-AR" sz="3600" dirty="0" smtClean="0">
                <a:latin typeface="Times New Roman" charset="0"/>
              </a:rPr>
              <a:t>Seguridad </a:t>
            </a:r>
            <a:r>
              <a:rPr lang="es-AR" sz="3600" dirty="0">
                <a:latin typeface="Times New Roman" charset="0"/>
              </a:rPr>
              <a:t>e Higiene Industrial </a:t>
            </a:r>
            <a:r>
              <a:rPr lang="es-AR" sz="3600" dirty="0" smtClean="0">
                <a:latin typeface="Times New Roman" charset="0"/>
              </a:rPr>
              <a:t>San </a:t>
            </a:r>
            <a:r>
              <a:rPr lang="es-AR" sz="3600" dirty="0">
                <a:latin typeface="Times New Roman" charset="0"/>
              </a:rPr>
              <a:t>Lorenzo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203575" y="1916113"/>
          <a:ext cx="2251075" cy="2276475"/>
        </p:xfrm>
        <a:graphic>
          <a:graphicData uri="http://schemas.openxmlformats.org/presentationml/2006/ole">
            <p:oleObj spid="_x0000_s7172" name="Imagen" r:id="rId4" imgW="1168184" imgH="1180796" progId="StaticMetafile">
              <p:embed/>
            </p:oleObj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90805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4000" dirty="0"/>
              <a:t>BALANCE </a:t>
            </a:r>
            <a:r>
              <a:rPr lang="es-ES_tradnl" sz="4000" dirty="0" smtClean="0"/>
              <a:t>2012 </a:t>
            </a:r>
            <a:r>
              <a:rPr lang="es-ES_tradnl" sz="4000" dirty="0"/>
              <a:t>– OBJETIVOS </a:t>
            </a:r>
            <a:r>
              <a:rPr lang="es-ES_tradnl" sz="4000" dirty="0" smtClean="0"/>
              <a:t>2013</a:t>
            </a:r>
            <a:endParaRPr lang="es-ES_trad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31913" y="0"/>
          <a:ext cx="6783387" cy="6858000"/>
        </p:xfrm>
        <a:graphic>
          <a:graphicData uri="http://schemas.openxmlformats.org/presentationml/2006/ole">
            <p:oleObj spid="_x0000_s2052" name="Imagen" r:id="rId3" imgW="1168184" imgH="1180796" progId="StaticMetafile">
              <p:embed/>
            </p:oleObj>
          </a:graphicData>
        </a:graphic>
      </p:graphicFrame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es-ES_tradnl" sz="3200" dirty="0"/>
              <a:t>Objetivos </a:t>
            </a:r>
            <a:r>
              <a:rPr lang="es-ES_tradnl" sz="3200" dirty="0" smtClean="0"/>
              <a:t>2012</a:t>
            </a:r>
            <a:br>
              <a:rPr lang="es-ES_tradnl" sz="3200" dirty="0" smtClean="0"/>
            </a:br>
            <a:r>
              <a:rPr lang="es-ES_tradnl" sz="3200" dirty="0" smtClean="0"/>
              <a:t>Comisión </a:t>
            </a:r>
            <a:r>
              <a:rPr lang="es-ES_tradnl" sz="3200" dirty="0"/>
              <a:t>Zonal </a:t>
            </a:r>
            <a:r>
              <a:rPr lang="es-ES_tradnl" sz="3200" dirty="0" smtClean="0"/>
              <a:t>SS&amp;H </a:t>
            </a:r>
            <a:r>
              <a:rPr lang="es-ES_tradnl" sz="3200" dirty="0"/>
              <a:t>San Lorenzo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00174"/>
            <a:ext cx="9144000" cy="4105275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s-ES_tradnl" dirty="0"/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Continuar con pruebas sistema alerta </a:t>
            </a:r>
            <a:r>
              <a:rPr lang="es-ES_tradnl" sz="2400" dirty="0" smtClean="0">
                <a:solidFill>
                  <a:srgbClr val="FF0000"/>
                </a:solidFill>
              </a:rPr>
              <a:t>PAMGE</a:t>
            </a:r>
          </a:p>
          <a:p>
            <a:pPr algn="l">
              <a:buFontTx/>
              <a:buChar char="•"/>
            </a:pPr>
            <a:r>
              <a:rPr lang="es-ES_tradnl" sz="2400" dirty="0"/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Realizar </a:t>
            </a:r>
            <a:r>
              <a:rPr lang="es-ES_tradnl" sz="2400" dirty="0">
                <a:solidFill>
                  <a:srgbClr val="FF0000"/>
                </a:solidFill>
              </a:rPr>
              <a:t>simulacros </a:t>
            </a:r>
          </a:p>
          <a:p>
            <a:pPr algn="l">
              <a:buFontTx/>
              <a:buChar char="•"/>
            </a:pPr>
            <a:r>
              <a:rPr lang="es-ES_tradnl" sz="2400" dirty="0"/>
              <a:t> Implementar Programa de Visitas y Entrenamientos en plantas de Bomberos y Brigadistas</a:t>
            </a:r>
          </a:p>
          <a:p>
            <a:pPr algn="l">
              <a:buFontTx/>
              <a:buChar char="•"/>
            </a:pPr>
            <a:r>
              <a:rPr lang="es-ES_tradnl" sz="2400" dirty="0" smtClean="0"/>
              <a:t> </a:t>
            </a:r>
            <a:r>
              <a:rPr lang="es-ES_tradnl" sz="2400" dirty="0" smtClean="0"/>
              <a:t>Seguir incorporando </a:t>
            </a:r>
            <a:r>
              <a:rPr lang="es-ES_tradnl" sz="2400" dirty="0"/>
              <a:t>empresas a la Comisión</a:t>
            </a:r>
          </a:p>
          <a:p>
            <a:pPr algn="l">
              <a:buFontTx/>
              <a:buChar char="•"/>
            </a:pPr>
            <a:r>
              <a:rPr lang="es-ES_tradnl" sz="2400" dirty="0" smtClean="0"/>
              <a:t> Implementar </a:t>
            </a:r>
            <a:r>
              <a:rPr lang="es-ES_tradnl" sz="2400" dirty="0"/>
              <a:t>Programa Capacitación </a:t>
            </a:r>
            <a:r>
              <a:rPr lang="es-ES_tradnl" sz="2400" dirty="0" err="1" smtClean="0"/>
              <a:t>Ctas</a:t>
            </a:r>
            <a:r>
              <a:rPr lang="es-ES_tradnl" sz="2400" dirty="0" smtClean="0"/>
              <a:t> </a:t>
            </a:r>
          </a:p>
          <a:p>
            <a:pPr algn="l">
              <a:buFontTx/>
              <a:buChar char="•"/>
            </a:pPr>
            <a:r>
              <a:rPr lang="es-ES_tradnl" sz="2400" dirty="0" smtClean="0"/>
              <a:t> Responder a inquietudes exámenes médicos de </a:t>
            </a:r>
            <a:r>
              <a:rPr lang="es-ES_tradnl" sz="2400" dirty="0" err="1" smtClean="0"/>
              <a:t>Ctas</a:t>
            </a:r>
            <a:endParaRPr lang="es-ES_tradnl" sz="2400" dirty="0" smtClean="0"/>
          </a:p>
          <a:p>
            <a:pPr algn="l">
              <a:buFontTx/>
              <a:buChar char="•"/>
            </a:pPr>
            <a:r>
              <a:rPr lang="es-ES_tradnl" sz="2400" dirty="0" smtClean="0"/>
              <a:t> Modificar Estatuto</a:t>
            </a:r>
          </a:p>
          <a:p>
            <a:pPr algn="l">
              <a:buFontTx/>
              <a:buChar char="•"/>
            </a:pPr>
            <a:r>
              <a:rPr lang="es-ES_tradnl" sz="2400" dirty="0" smtClean="0"/>
              <a:t> </a:t>
            </a:r>
            <a:r>
              <a:rPr lang="es-ES_tradnl" sz="2400" dirty="0" smtClean="0"/>
              <a:t>Credenciales PAMGE COE</a:t>
            </a:r>
          </a:p>
          <a:p>
            <a:pPr algn="l">
              <a:buFontTx/>
              <a:buChar char="•"/>
            </a:pPr>
            <a:r>
              <a:rPr lang="es-ES_tradnl" sz="2400" dirty="0" smtClean="0"/>
              <a:t> </a:t>
            </a:r>
            <a:r>
              <a:rPr lang="es-ES_tradnl" sz="2400" dirty="0" smtClean="0"/>
              <a:t>Mayor presencia en congresos</a:t>
            </a:r>
            <a:endParaRPr lang="es-ES_tradnl" sz="2400" dirty="0"/>
          </a:p>
          <a:p>
            <a:pPr algn="l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331913" y="0"/>
          <a:ext cx="6783387" cy="6858000"/>
        </p:xfrm>
        <a:graphic>
          <a:graphicData uri="http://schemas.openxmlformats.org/presentationml/2006/ole">
            <p:oleObj spid="_x0000_s3077" name="Imagen" r:id="rId3" imgW="1168184" imgH="1180796" progId="StaticMetafile">
              <p:embed/>
            </p:oleObj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es-ES_tradnl" sz="3200" dirty="0"/>
              <a:t>Objetivos </a:t>
            </a:r>
            <a:r>
              <a:rPr lang="es-ES_tradnl" sz="3200" dirty="0" smtClean="0"/>
              <a:t>2012 </a:t>
            </a: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/>
              <a:t>Comisión Zonal S&amp;H San Lorenzo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57339"/>
            <a:ext cx="9144000" cy="2443166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_tradnl" sz="2800" b="1" u="sng" dirty="0" smtClean="0"/>
              <a:t>Comunicación</a:t>
            </a:r>
            <a:r>
              <a:rPr lang="es-ES_tradnl" sz="2800" dirty="0" smtClean="0"/>
              <a:t> </a:t>
            </a:r>
            <a:endParaRPr lang="es-ES_tradnl" sz="2800" dirty="0"/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 dirty="0"/>
              <a:t> </a:t>
            </a:r>
            <a:r>
              <a:rPr lang="es-ES_tradnl" sz="2800" dirty="0" smtClean="0"/>
              <a:t>Se continuó con Pruebas Nextel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 dirty="0"/>
              <a:t> </a:t>
            </a:r>
            <a:r>
              <a:rPr lang="es-ES_tradnl" sz="2800" dirty="0" smtClean="0"/>
              <a:t>BVCB </a:t>
            </a:r>
            <a:r>
              <a:rPr lang="es-ES_tradnl" sz="2800" dirty="0" smtClean="0"/>
              <a:t>sigue fuera</a:t>
            </a:r>
          </a:p>
          <a:p>
            <a:pPr algn="l">
              <a:lnSpc>
                <a:spcPct val="90000"/>
              </a:lnSpc>
            </a:pPr>
            <a:endParaRPr lang="es-ES_tradnl" sz="2800" dirty="0" smtClean="0"/>
          </a:p>
          <a:p>
            <a:pPr algn="l">
              <a:lnSpc>
                <a:spcPct val="90000"/>
              </a:lnSpc>
              <a:buFontTx/>
              <a:buChar char="•"/>
            </a:pPr>
            <a:endParaRPr lang="es-ES_tradnl" sz="2800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1714487"/>
            <a:ext cx="3428992" cy="2571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Rectángulo"/>
          <p:cNvSpPr/>
          <p:nvPr/>
        </p:nvSpPr>
        <p:spPr>
          <a:xfrm>
            <a:off x="0" y="435769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b="1" u="sng" dirty="0" smtClean="0"/>
              <a:t>2013</a:t>
            </a:r>
            <a:endParaRPr lang="es-ES_tradnl" b="1" u="sng" dirty="0" smtClean="0"/>
          </a:p>
          <a:p>
            <a:pPr>
              <a:buFontTx/>
              <a:buChar char="•"/>
            </a:pPr>
            <a:r>
              <a:rPr lang="es-ES_tradnl" dirty="0" smtClean="0"/>
              <a:t> Continuar con pruebas</a:t>
            </a:r>
          </a:p>
          <a:p>
            <a:pPr>
              <a:buFontTx/>
              <a:buChar char="•"/>
            </a:pPr>
            <a:r>
              <a:rPr lang="es-ES_tradnl" dirty="0"/>
              <a:t> </a:t>
            </a:r>
            <a:r>
              <a:rPr lang="es-ES_tradnl" dirty="0" smtClean="0"/>
              <a:t>Incorporar </a:t>
            </a:r>
            <a:r>
              <a:rPr lang="es-ES_tradnl" dirty="0" smtClean="0"/>
              <a:t>al resto de </a:t>
            </a:r>
            <a:r>
              <a:rPr lang="es-ES_tradnl" dirty="0" smtClean="0"/>
              <a:t>las empresas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331913" y="0"/>
          <a:ext cx="6783387" cy="6858000"/>
        </p:xfrm>
        <a:graphic>
          <a:graphicData uri="http://schemas.openxmlformats.org/presentationml/2006/ole">
            <p:oleObj spid="_x0000_s13314" name="Imagen" r:id="rId3" imgW="1168184" imgH="1180796" progId="StaticMetafile">
              <p:embed/>
            </p:oleObj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es-ES_tradnl" sz="3200"/>
              <a:t>Objetivos </a:t>
            </a:r>
            <a:r>
              <a:rPr lang="es-ES_tradnl" sz="3200" smtClean="0"/>
              <a:t>2012 </a:t>
            </a:r>
            <a:r>
              <a:rPr lang="es-ES_tradnl" sz="3200"/>
              <a:t/>
            </a:r>
            <a:br>
              <a:rPr lang="es-ES_tradnl" sz="3200"/>
            </a:br>
            <a:r>
              <a:rPr lang="es-ES_tradnl" sz="3200"/>
              <a:t>Comisión Zonal S&amp;H San Lorenzo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57338"/>
            <a:ext cx="9144000" cy="410527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_tradnl" sz="2800" b="1" u="sng" dirty="0"/>
              <a:t>Simulacros</a:t>
            </a:r>
            <a:r>
              <a:rPr lang="es-ES_tradnl" sz="2800" dirty="0"/>
              <a:t> 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 dirty="0"/>
              <a:t> Se realizaron 2 </a:t>
            </a:r>
            <a:r>
              <a:rPr lang="es-ES_tradnl" sz="2800" dirty="0" smtClean="0"/>
              <a:t>simulacros</a:t>
            </a:r>
            <a:endParaRPr lang="es-ES_tradnl" sz="2800" dirty="0"/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 dirty="0"/>
              <a:t> Hipótesis accidente </a:t>
            </a:r>
            <a:r>
              <a:rPr lang="es-ES_tradnl" sz="2800" dirty="0" smtClean="0"/>
              <a:t>con </a:t>
            </a:r>
            <a:r>
              <a:rPr lang="es-ES_tradnl" sz="2800" dirty="0" smtClean="0"/>
              <a:t>múltiples víctimas Celulosa</a:t>
            </a:r>
            <a:endParaRPr lang="es-ES_tradnl" sz="2800" dirty="0"/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 dirty="0" smtClean="0"/>
              <a:t> Marzo 2012 </a:t>
            </a:r>
            <a:r>
              <a:rPr lang="es-ES_tradnl" sz="2800" dirty="0"/>
              <a:t>con participación </a:t>
            </a:r>
            <a:r>
              <a:rPr lang="es-ES_tradnl" sz="2800" dirty="0" smtClean="0"/>
              <a:t>BVCB, </a:t>
            </a:r>
            <a:r>
              <a:rPr lang="es-ES_tradnl" sz="2800" dirty="0" smtClean="0"/>
              <a:t>PC, DC, Hospital, servicios de ambulancias del cordón</a:t>
            </a:r>
            <a:r>
              <a:rPr lang="es-ES_tradnl" sz="2800" dirty="0" smtClean="0"/>
              <a:t>, </a:t>
            </a:r>
            <a:r>
              <a:rPr lang="es-ES_tradnl" sz="2800" dirty="0"/>
              <a:t>Veedores varios.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 dirty="0"/>
              <a:t> Final en Diciembre </a:t>
            </a:r>
            <a:r>
              <a:rPr lang="es-ES_tradnl" sz="2800" dirty="0" smtClean="0"/>
              <a:t>2012 en NOBLE con </a:t>
            </a:r>
            <a:r>
              <a:rPr lang="es-ES_tradnl" sz="2800" dirty="0"/>
              <a:t>participación </a:t>
            </a:r>
            <a:r>
              <a:rPr lang="es-ES_tradnl" sz="2800" dirty="0" smtClean="0"/>
              <a:t>AMCE, BV San Lorenzo, PNA, BV Oliveros, Celulosa, </a:t>
            </a:r>
            <a:r>
              <a:rPr lang="es-ES_tradnl" sz="2800" dirty="0"/>
              <a:t>Veedores varios</a:t>
            </a:r>
            <a:r>
              <a:rPr lang="es-ES_tradnl" sz="2800" dirty="0" smtClean="0"/>
              <a:t>. Probar Credenciales PAMGE</a:t>
            </a:r>
            <a:endParaRPr lang="es-ES_tradnl" sz="28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5286388"/>
            <a:ext cx="70487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 u="sng" dirty="0" smtClean="0"/>
              <a:t>2013</a:t>
            </a:r>
            <a:endParaRPr lang="es-ES_tradnl" b="1" u="sng" dirty="0"/>
          </a:p>
          <a:p>
            <a:pPr>
              <a:buFontTx/>
              <a:buChar char="•"/>
            </a:pPr>
            <a:r>
              <a:rPr lang="es-ES_tradnl" dirty="0"/>
              <a:t> 2 nuevos Simulacros</a:t>
            </a:r>
          </a:p>
          <a:p>
            <a:pPr>
              <a:buFontTx/>
              <a:buChar char="•"/>
            </a:pPr>
            <a:r>
              <a:rPr lang="es-ES_tradnl" dirty="0"/>
              <a:t> Cambio de escenarios, hipótesis</a:t>
            </a:r>
          </a:p>
          <a:p>
            <a:pPr>
              <a:buFontTx/>
              <a:buChar char="•"/>
            </a:pPr>
            <a:r>
              <a:rPr lang="es-ES_tradnl" dirty="0"/>
              <a:t> </a:t>
            </a:r>
            <a:r>
              <a:rPr lang="es-ES_tradnl" dirty="0" smtClean="0"/>
              <a:t> Continuar con participación </a:t>
            </a:r>
            <a:r>
              <a:rPr lang="es-ES_tradnl" dirty="0"/>
              <a:t>activa de Protección Civil Provincial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331913" y="0"/>
          <a:ext cx="6783387" cy="6858000"/>
        </p:xfrm>
        <a:graphic>
          <a:graphicData uri="http://schemas.openxmlformats.org/presentationml/2006/ole">
            <p:oleObj spid="_x0000_s4101" name="Imagen" r:id="rId3" imgW="1168184" imgH="1180796" progId="StaticMetafile">
              <p:embed/>
            </p:oleObj>
          </a:graphicData>
        </a:graphic>
      </p:graphicFrame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es-ES_tradnl" sz="3200"/>
              <a:t>Objetivos 2011 </a:t>
            </a:r>
            <a:br>
              <a:rPr lang="es-ES_tradnl" sz="3200"/>
            </a:br>
            <a:r>
              <a:rPr lang="es-ES_tradnl" sz="3200"/>
              <a:t>Comisión Zonal S&amp;H San Lorenzo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57338"/>
            <a:ext cx="9144000" cy="273526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s-ES_tradnl" sz="2800" b="1" u="sng"/>
              <a:t>Programa de Visitas y Entrenamientos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/>
              <a:t> Se realizaron 4 entrenamientos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/>
              <a:t> Cargill, Celulosa, Petrobras, Alto Paraná.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/>
              <a:t> Participación de Bomberos Voluntarios CB, Perez, Arequito, Oliveros, Zapadores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/>
              <a:t> Participación de Brigadistas de varias empresas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4143380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b="1" u="sng" dirty="0"/>
              <a:t>2012</a:t>
            </a:r>
          </a:p>
          <a:p>
            <a:pPr>
              <a:buFontTx/>
              <a:buChar char="•"/>
            </a:pPr>
            <a:r>
              <a:rPr lang="es-ES_tradnl" dirty="0"/>
              <a:t> 4 nuevos entrenamientos/visitas</a:t>
            </a:r>
          </a:p>
          <a:p>
            <a:pPr>
              <a:buFontTx/>
              <a:buChar char="•"/>
            </a:pPr>
            <a:r>
              <a:rPr lang="es-ES_tradnl" dirty="0"/>
              <a:t> Nuevos escenarios (Refinería, Planta Biodiesel, etc.) </a:t>
            </a:r>
          </a:p>
          <a:p>
            <a:pPr>
              <a:buFontTx/>
              <a:buChar char="•"/>
            </a:pPr>
            <a:r>
              <a:rPr lang="es-ES_tradnl" dirty="0"/>
              <a:t> Participación activa de PNA, BV San Lorenzo</a:t>
            </a:r>
          </a:p>
          <a:p>
            <a:pPr>
              <a:buFontTx/>
              <a:buChar char="•"/>
            </a:pPr>
            <a:r>
              <a:rPr lang="es-ES_tradnl" dirty="0"/>
              <a:t> Seminario BVP Manejo </a:t>
            </a:r>
            <a:r>
              <a:rPr lang="es-ES_tradnl" dirty="0" smtClean="0"/>
              <a:t>Emergencias </a:t>
            </a:r>
            <a:endParaRPr lang="es-ES_tradnl" dirty="0"/>
          </a:p>
          <a:p>
            <a:pPr>
              <a:buFontTx/>
              <a:buChar char="•"/>
            </a:pPr>
            <a:r>
              <a:rPr lang="es-ES_tradnl" dirty="0"/>
              <a:t> Incendios Forestales</a:t>
            </a:r>
          </a:p>
          <a:p>
            <a:pPr>
              <a:buFontTx/>
              <a:buChar char="•"/>
            </a:pPr>
            <a:r>
              <a:rPr lang="es-ES_tradnl" dirty="0"/>
              <a:t> Conducción </a:t>
            </a:r>
            <a:r>
              <a:rPr lang="es-ES_tradnl" dirty="0" smtClean="0"/>
              <a:t>Vehículos </a:t>
            </a:r>
            <a:r>
              <a:rPr lang="es-ES_tradnl" dirty="0"/>
              <a:t>Emergencia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331913" y="0"/>
          <a:ext cx="6783387" cy="6858000"/>
        </p:xfrm>
        <a:graphic>
          <a:graphicData uri="http://schemas.openxmlformats.org/presentationml/2006/ole">
            <p:oleObj spid="_x0000_s5125" name="Imagen" r:id="rId3" imgW="1168184" imgH="1180796" progId="StaticMetafile">
              <p:embed/>
            </p:oleObj>
          </a:graphicData>
        </a:graphic>
      </p:graphicFrame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es-ES_tradnl" sz="3200" dirty="0"/>
              <a:t>Objetivos </a:t>
            </a:r>
            <a:r>
              <a:rPr lang="es-ES_tradnl" sz="3200" dirty="0" smtClean="0"/>
              <a:t>2012 </a:t>
            </a: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/>
              <a:t>Comisión Zonal S&amp;H San Lorenzo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643050"/>
            <a:ext cx="9144000" cy="18732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s-ES_tradnl" sz="2800" b="1" u="sng" dirty="0"/>
              <a:t>Incorporar empresas a la Comisión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 dirty="0"/>
              <a:t> Ingreso </a:t>
            </a:r>
            <a:r>
              <a:rPr lang="es-ES_tradnl" sz="2800" dirty="0" smtClean="0"/>
              <a:t>a la Comisión de </a:t>
            </a:r>
            <a:endParaRPr lang="es-ES_tradnl" sz="2800" dirty="0"/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 dirty="0"/>
              <a:t> YPF </a:t>
            </a:r>
            <a:r>
              <a:rPr lang="es-ES_tradnl" sz="2800" dirty="0" smtClean="0"/>
              <a:t>continuó con participación</a:t>
            </a:r>
            <a:endParaRPr lang="es-ES_tradnl" sz="2800" dirty="0"/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 dirty="0"/>
              <a:t> Aguas y </a:t>
            </a:r>
            <a:r>
              <a:rPr lang="es-ES_tradnl" sz="2800" dirty="0" err="1"/>
              <a:t>Esso</a:t>
            </a:r>
            <a:r>
              <a:rPr lang="es-ES_tradnl" sz="2800" dirty="0"/>
              <a:t> sin novedad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s-ES_tradnl" sz="2800" dirty="0"/>
              <a:t> Solicitud </a:t>
            </a:r>
            <a:r>
              <a:rPr lang="es-ES_tradnl" sz="2800" dirty="0" err="1" smtClean="0"/>
              <a:t>Termosan</a:t>
            </a:r>
            <a:r>
              <a:rPr lang="es-ES_tradnl" sz="2800" dirty="0" smtClean="0"/>
              <a:t> </a:t>
            </a:r>
            <a:endParaRPr lang="es-ES_tradnl" sz="2800" dirty="0"/>
          </a:p>
          <a:p>
            <a:pPr algn="l">
              <a:lnSpc>
                <a:spcPct val="80000"/>
              </a:lnSpc>
            </a:pPr>
            <a:endParaRPr lang="es-ES_tradnl" sz="2400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" y="4149725"/>
            <a:ext cx="89297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b="1" u="sng" dirty="0" smtClean="0"/>
              <a:t>2013</a:t>
            </a:r>
            <a:endParaRPr lang="es-ES_tradnl" b="1" u="sng" dirty="0"/>
          </a:p>
          <a:p>
            <a:pPr>
              <a:buFontTx/>
              <a:buChar char="•"/>
            </a:pPr>
            <a:r>
              <a:rPr lang="es-ES_tradnl" dirty="0" smtClean="0"/>
              <a:t> Renovación de </a:t>
            </a:r>
            <a:r>
              <a:rPr lang="es-ES_tradnl" dirty="0"/>
              <a:t>compromiso </a:t>
            </a:r>
            <a:r>
              <a:rPr lang="es-ES_tradnl" dirty="0" smtClean="0"/>
              <a:t>PAMGE por todas las empresas miembro</a:t>
            </a:r>
          </a:p>
          <a:p>
            <a:pPr>
              <a:buFontTx/>
              <a:buChar char="•"/>
            </a:pPr>
            <a:r>
              <a:rPr lang="es-ES_tradnl" dirty="0" smtClean="0"/>
              <a:t> </a:t>
            </a:r>
            <a:r>
              <a:rPr lang="es-ES_tradnl" dirty="0" smtClean="0"/>
              <a:t>Incorporar a todas las empresas en subcomisiones</a:t>
            </a:r>
            <a:endParaRPr lang="es-ES_tradnl" dirty="0"/>
          </a:p>
          <a:p>
            <a:pPr>
              <a:buFontTx/>
              <a:buChar char="•"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331913" y="0"/>
          <a:ext cx="6783387" cy="6858000"/>
        </p:xfrm>
        <a:graphic>
          <a:graphicData uri="http://schemas.openxmlformats.org/presentationml/2006/ole">
            <p:oleObj spid="_x0000_s6149" name="Imagen" r:id="rId3" imgW="1168184" imgH="1180796" progId="StaticMetafile">
              <p:embed/>
            </p:oleObj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es-ES_tradnl" sz="3200"/>
              <a:t>Objetivos 2011 </a:t>
            </a:r>
            <a:br>
              <a:rPr lang="es-ES_tradnl" sz="3200"/>
            </a:br>
            <a:r>
              <a:rPr lang="es-ES_tradnl" sz="3200"/>
              <a:t>Comisión Zonal S&amp;H San Lorenzo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060575"/>
            <a:ext cx="9144000" cy="244792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_tradnl" sz="2800" b="1" u="sng"/>
              <a:t>Implementar Programa Capacitación Contratistas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/>
              <a:t> Desarrollo de contenidos y exámenes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/>
              <a:t> Lanzamiento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/>
              <a:t> Firma acta compromiso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/>
              <a:t> Clases piloto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4652963"/>
            <a:ext cx="84209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b="1" u="sng" dirty="0"/>
              <a:t>2012</a:t>
            </a:r>
          </a:p>
          <a:p>
            <a:pPr>
              <a:buFontTx/>
              <a:buChar char="•"/>
            </a:pPr>
            <a:r>
              <a:rPr lang="es-ES_tradnl" dirty="0"/>
              <a:t> Consolidación del </a:t>
            </a:r>
            <a:r>
              <a:rPr lang="es-ES_tradnl" dirty="0" smtClean="0"/>
              <a:t>programa</a:t>
            </a:r>
          </a:p>
          <a:p>
            <a:pPr>
              <a:buFontTx/>
              <a:buChar char="•"/>
            </a:pPr>
            <a:r>
              <a:rPr lang="es-ES_tradnl" dirty="0"/>
              <a:t> </a:t>
            </a:r>
            <a:r>
              <a:rPr lang="es-ES_tradnl" dirty="0" smtClean="0"/>
              <a:t>Aprovechar </a:t>
            </a:r>
            <a:r>
              <a:rPr lang="es-ES" dirty="0" smtClean="0"/>
              <a:t>página </a:t>
            </a:r>
            <a:r>
              <a:rPr lang="es-ES" dirty="0"/>
              <a:t>de internet de la </a:t>
            </a:r>
            <a:r>
              <a:rPr lang="es-ES" dirty="0" smtClean="0"/>
              <a:t>Comisión </a:t>
            </a:r>
            <a:r>
              <a:rPr lang="es-ES" dirty="0"/>
              <a:t>dentro del portal de la Cámara. 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331913" y="0"/>
          <a:ext cx="6783387" cy="6858000"/>
        </p:xfrm>
        <a:graphic>
          <a:graphicData uri="http://schemas.openxmlformats.org/presentationml/2006/ole">
            <p:oleObj spid="_x0000_s12290" name="Imagen" r:id="rId3" imgW="1168184" imgH="1180796" progId="StaticMetafile">
              <p:embed/>
            </p:oleObj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</p:spPr>
        <p:txBody>
          <a:bodyPr/>
          <a:lstStyle/>
          <a:p>
            <a:r>
              <a:rPr lang="es-ES_tradnl" sz="3200"/>
              <a:t>Objetivos 2011 </a:t>
            </a:r>
            <a:br>
              <a:rPr lang="es-ES_tradnl" sz="3200"/>
            </a:br>
            <a:r>
              <a:rPr lang="es-ES_tradnl" sz="3200"/>
              <a:t>Comisión Zonal S&amp;H San Lorenzo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060575"/>
            <a:ext cx="9144000" cy="2447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 b="1" u="sng" dirty="0" smtClean="0"/>
              <a:t>Varios</a:t>
            </a:r>
          </a:p>
          <a:p>
            <a:pPr algn="l">
              <a:lnSpc>
                <a:spcPct val="90000"/>
              </a:lnSpc>
              <a:buFont typeface="Arial" pitchFamily="34" charset="0"/>
              <a:buChar char="•"/>
            </a:pPr>
            <a:r>
              <a:rPr lang="es-ES_tradnl" sz="2800" dirty="0" smtClean="0"/>
              <a:t> Congreso Seguridad </a:t>
            </a:r>
            <a:r>
              <a:rPr lang="es-ES" sz="2800" dirty="0" smtClean="0"/>
              <a:t>del Cordón Industrial </a:t>
            </a:r>
          </a:p>
          <a:p>
            <a:pPr algn="l">
              <a:lnSpc>
                <a:spcPct val="90000"/>
              </a:lnSpc>
              <a:buFont typeface="Arial" pitchFamily="34" charset="0"/>
              <a:buChar char="•"/>
            </a:pPr>
            <a:r>
              <a:rPr lang="es-AR" sz="2800" dirty="0"/>
              <a:t> </a:t>
            </a:r>
            <a:r>
              <a:rPr lang="es-AR" sz="2800" dirty="0" smtClean="0"/>
              <a:t>Charlas de especialistas (Responsabilidad Legal)</a:t>
            </a:r>
            <a:endParaRPr lang="es-ES_tradnl" sz="2800" dirty="0"/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ES_tradnl" sz="2800" dirty="0"/>
              <a:t> </a:t>
            </a:r>
            <a:r>
              <a:rPr lang="es-ES_tradnl" sz="2800" dirty="0" smtClean="0"/>
              <a:t>Cincuentenario Comisión (Enero 1963 – Enero 2013)</a:t>
            </a:r>
          </a:p>
          <a:p>
            <a:pPr algn="l">
              <a:lnSpc>
                <a:spcPct val="90000"/>
              </a:lnSpc>
              <a:buFontTx/>
              <a:buChar char="•"/>
            </a:pPr>
            <a:endParaRPr lang="es-ES_tradnl" sz="2800" dirty="0" smtClean="0"/>
          </a:p>
          <a:p>
            <a:pPr algn="l">
              <a:lnSpc>
                <a:spcPct val="90000"/>
              </a:lnSpc>
              <a:buFontTx/>
              <a:buChar char="•"/>
            </a:pPr>
            <a:endParaRPr lang="es-ES_trad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763713" y="0"/>
          <a:ext cx="5200650" cy="5257800"/>
        </p:xfrm>
        <a:graphic>
          <a:graphicData uri="http://schemas.openxmlformats.org/presentationml/2006/ole">
            <p:oleObj spid="_x0000_s10242" name="Imagen" r:id="rId4" imgW="1168184" imgH="1180796" progId="StaticMetafile">
              <p:embed/>
            </p:oleObj>
          </a:graphicData>
        </a:graphic>
      </p:graphicFrame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835150" y="5516563"/>
            <a:ext cx="53133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3200">
                <a:latin typeface="Times New Roman" charset="0"/>
              </a:rPr>
              <a:t>Muchas gracias por su atención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384</Words>
  <Application>Microsoft Office PowerPoint</Application>
  <PresentationFormat>Presentación en pantalla (4:3)</PresentationFormat>
  <Paragraphs>68</Paragraphs>
  <Slides>9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Diseño predeterminado</vt:lpstr>
      <vt:lpstr>Imagen</vt:lpstr>
      <vt:lpstr>Diapositiva 1</vt:lpstr>
      <vt:lpstr>Objetivos 2012 Comisión Zonal SS&amp;H San Lorenzo</vt:lpstr>
      <vt:lpstr>Objetivos 2012  Comisión Zonal S&amp;H San Lorenzo</vt:lpstr>
      <vt:lpstr>Objetivos 2012  Comisión Zonal S&amp;H San Lorenzo</vt:lpstr>
      <vt:lpstr>Objetivos 2011  Comisión Zonal S&amp;H San Lorenzo</vt:lpstr>
      <vt:lpstr>Objetivos 2012  Comisión Zonal S&amp;H San Lorenzo</vt:lpstr>
      <vt:lpstr>Objetivos 2011  Comisión Zonal S&amp;H San Lorenzo</vt:lpstr>
      <vt:lpstr>Objetivos 2011  Comisión Zonal S&amp;H San Lorenzo</vt:lpstr>
      <vt:lpstr>Diapositiva 9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2011  Comisión Zonal S&amp;H San Lorenzo</dc:title>
  <dc:creator>Andy</dc:creator>
  <cp:lastModifiedBy>Celulosa Argentina</cp:lastModifiedBy>
  <cp:revision>12</cp:revision>
  <dcterms:created xsi:type="dcterms:W3CDTF">2011-12-04T20:23:15Z</dcterms:created>
  <dcterms:modified xsi:type="dcterms:W3CDTF">2012-12-10T20:41:22Z</dcterms:modified>
</cp:coreProperties>
</file>